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1.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0" r:id="rId3"/>
    <p:sldMasterId id="2147483675" r:id="rId4"/>
    <p:sldMasterId id="2147483680" r:id="rId5"/>
    <p:sldMasterId id="2147483685" r:id="rId6"/>
    <p:sldMasterId id="2147483693" r:id="rId7"/>
    <p:sldMasterId id="2147483698" r:id="rId8"/>
    <p:sldMasterId id="2147483703" r:id="rId9"/>
    <p:sldMasterId id="2147483708" r:id="rId10"/>
    <p:sldMasterId id="2147483718" r:id="rId11"/>
    <p:sldMasterId id="2147483726" r:id="rId12"/>
    <p:sldMasterId id="2147483736" r:id="rId13"/>
    <p:sldMasterId id="2147483744" r:id="rId14"/>
  </p:sldMasterIdLst>
  <p:notesMasterIdLst>
    <p:notesMasterId r:id="rId60"/>
  </p:notesMasterIdLst>
  <p:sldIdLst>
    <p:sldId id="256" r:id="rId15"/>
    <p:sldId id="272" r:id="rId16"/>
    <p:sldId id="305" r:id="rId17"/>
    <p:sldId id="257" r:id="rId18"/>
    <p:sldId id="258" r:id="rId19"/>
    <p:sldId id="259" r:id="rId20"/>
    <p:sldId id="309" r:id="rId21"/>
    <p:sldId id="260" r:id="rId22"/>
    <p:sldId id="381" r:id="rId23"/>
    <p:sldId id="386" r:id="rId24"/>
    <p:sldId id="398" r:id="rId25"/>
    <p:sldId id="310" r:id="rId26"/>
    <p:sldId id="455" r:id="rId27"/>
    <p:sldId id="454" r:id="rId28"/>
    <p:sldId id="311" r:id="rId29"/>
    <p:sldId id="375" r:id="rId30"/>
    <p:sldId id="267" r:id="rId31"/>
    <p:sldId id="269" r:id="rId32"/>
    <p:sldId id="288" r:id="rId33"/>
    <p:sldId id="376" r:id="rId34"/>
    <p:sldId id="273" r:id="rId35"/>
    <p:sldId id="377" r:id="rId36"/>
    <p:sldId id="378" r:id="rId37"/>
    <p:sldId id="275" r:id="rId38"/>
    <p:sldId id="387" r:id="rId39"/>
    <p:sldId id="432" r:id="rId40"/>
    <p:sldId id="452" r:id="rId41"/>
    <p:sldId id="400" r:id="rId42"/>
    <p:sldId id="453" r:id="rId43"/>
    <p:sldId id="389" r:id="rId44"/>
    <p:sldId id="383" r:id="rId45"/>
    <p:sldId id="301" r:id="rId46"/>
    <p:sldId id="384" r:id="rId47"/>
    <p:sldId id="385" r:id="rId48"/>
    <p:sldId id="388" r:id="rId49"/>
    <p:sldId id="395" r:id="rId50"/>
    <p:sldId id="396" r:id="rId51"/>
    <p:sldId id="397" r:id="rId52"/>
    <p:sldId id="394" r:id="rId53"/>
    <p:sldId id="399" r:id="rId54"/>
    <p:sldId id="421" r:id="rId55"/>
    <p:sldId id="379" r:id="rId56"/>
    <p:sldId id="281" r:id="rId57"/>
    <p:sldId id="308" r:id="rId58"/>
    <p:sldId id="27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6" d="100"/>
          <a:sy n="76" d="100"/>
        </p:scale>
        <p:origin x="120" y="7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55DD7-03B4-4918-A7C1-4239C6B61183}" type="datetimeFigureOut">
              <a:rPr lang="en-GB" smtClean="0"/>
              <a:t>04/05/2023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661F4-D6F4-4879-99B1-FCBB2E49BA4E}" type="slidenum">
              <a:rPr lang="en-GB" smtClean="0"/>
              <a:t>‹#›</a:t>
            </a:fld>
            <a:endParaRPr lang="en-GB"/>
          </a:p>
        </p:txBody>
      </p:sp>
    </p:spTree>
    <p:extLst>
      <p:ext uri="{BB962C8B-B14F-4D97-AF65-F5344CB8AC3E}">
        <p14:creationId xmlns:p14="http://schemas.microsoft.com/office/powerpoint/2010/main" val="2845611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endParaRPr lang="en-GB" dirty="0"/>
          </a:p>
        </p:txBody>
      </p:sp>
      <p:sp>
        <p:nvSpPr>
          <p:cNvPr id="4" name="Slide Number Placeholder 3"/>
          <p:cNvSpPr>
            <a:spLocks noGrp="1"/>
          </p:cNvSpPr>
          <p:nvPr>
            <p:ph type="sldNum" sz="quarter" idx="5"/>
          </p:nvPr>
        </p:nvSpPr>
        <p:spPr/>
        <p:txBody>
          <a:bodyPr/>
          <a:lstStyle/>
          <a:p>
            <a:fld id="{68698C26-534A-42DD-8422-55BA0361DA4F}" type="slidenum">
              <a:rPr lang="en-GB" smtClean="0"/>
              <a:t>26</a:t>
            </a:fld>
            <a:endParaRPr lang="en-GB"/>
          </a:p>
        </p:txBody>
      </p:sp>
    </p:spTree>
    <p:extLst>
      <p:ext uri="{BB962C8B-B14F-4D97-AF65-F5344CB8AC3E}">
        <p14:creationId xmlns:p14="http://schemas.microsoft.com/office/powerpoint/2010/main" val="1742586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This is what students see if they access via the ARUL website and click student services</a:t>
            </a:r>
          </a:p>
          <a:p>
            <a:r>
              <a:rPr lang="en-US" dirty="0"/>
              <a:t>PDT: Talk through icons</a:t>
            </a:r>
          </a:p>
          <a:p>
            <a:endParaRPr lang="en-US" dirty="0"/>
          </a:p>
          <a:p>
            <a:pPr algn="l"/>
            <a:r>
              <a:rPr lang="en-US" sz="1800" b="0" i="0" dirty="0">
                <a:solidFill>
                  <a:srgbClr val="201F1E"/>
                </a:solidFill>
                <a:effectLst/>
                <a:latin typeface="Calibri" panose="020F0502020204030204" pitchFamily="34" charset="0"/>
              </a:rPr>
              <a:t>VLE (Moodle) – this is how they access their modules, zoom links, coursework notes, lecture slides, lecture notes, videos, additional learning.</a:t>
            </a:r>
          </a:p>
          <a:p>
            <a:pPr algn="l"/>
            <a:r>
              <a:rPr lang="en-US" sz="1800" b="0" i="0" dirty="0">
                <a:solidFill>
                  <a:srgbClr val="201F1E"/>
                </a:solidFill>
                <a:effectLst/>
                <a:latin typeface="Calibri" panose="020F0502020204030204" pitchFamily="34" charset="0"/>
              </a:rPr>
              <a:t> </a:t>
            </a:r>
          </a:p>
          <a:p>
            <a:pPr algn="l"/>
            <a:r>
              <a:rPr lang="en-US" sz="1800" b="0" i="0" dirty="0" err="1">
                <a:solidFill>
                  <a:srgbClr val="201F1E"/>
                </a:solidFill>
                <a:effectLst/>
                <a:latin typeface="Calibri" panose="020F0502020204030204" pitchFamily="34" charset="0"/>
              </a:rPr>
              <a:t>myARUL</a:t>
            </a:r>
            <a:r>
              <a:rPr lang="en-US" sz="1800" b="0" i="0" dirty="0">
                <a:solidFill>
                  <a:srgbClr val="201F1E"/>
                </a:solidFill>
                <a:effectLst/>
                <a:latin typeface="Calibri" panose="020F0502020204030204" pitchFamily="34" charset="0"/>
              </a:rPr>
              <a:t> (web based version of the app) – they can access student email, timetable, ARU library, News, Guides, Key Dates, links to e:Vision / </a:t>
            </a:r>
            <a:r>
              <a:rPr lang="en-US" sz="1800" b="0" i="0" dirty="0" err="1">
                <a:solidFill>
                  <a:srgbClr val="201F1E"/>
                </a:solidFill>
                <a:effectLst/>
                <a:latin typeface="Calibri" panose="020F0502020204030204" pitchFamily="34" charset="0"/>
              </a:rPr>
              <a:t>Kortext</a:t>
            </a:r>
            <a:r>
              <a:rPr lang="en-US" sz="1800" b="0" i="0" dirty="0">
                <a:solidFill>
                  <a:srgbClr val="201F1E"/>
                </a:solidFill>
                <a:effectLst/>
                <a:latin typeface="Calibri" panose="020F0502020204030204" pitchFamily="34" charset="0"/>
              </a:rPr>
              <a:t>.</a:t>
            </a:r>
          </a:p>
          <a:p>
            <a:pPr algn="l"/>
            <a:r>
              <a:rPr lang="en-US" sz="1800" b="0" i="0" dirty="0">
                <a:solidFill>
                  <a:srgbClr val="201F1E"/>
                </a:solidFill>
                <a:effectLst/>
                <a:latin typeface="Calibri" panose="020F0502020204030204" pitchFamily="34" charset="0"/>
              </a:rPr>
              <a:t> </a:t>
            </a:r>
          </a:p>
          <a:p>
            <a:pPr algn="l"/>
            <a:r>
              <a:rPr lang="en-US" sz="1800" b="0" i="0" dirty="0">
                <a:solidFill>
                  <a:srgbClr val="201F1E"/>
                </a:solidFill>
                <a:effectLst/>
                <a:latin typeface="Calibri" panose="020F0502020204030204" pitchFamily="34" charset="0"/>
              </a:rPr>
              <a:t>Additional VLE services – career zone (employability tools), attendance monitoring, online forms (letter requests / forms / replacement cards etc.), timetable, accounts, handbooks.</a:t>
            </a:r>
          </a:p>
          <a:p>
            <a:pPr algn="l"/>
            <a:endParaRPr lang="en-US" sz="1800" b="0" i="0" dirty="0">
              <a:solidFill>
                <a:srgbClr val="201F1E"/>
              </a:solidFill>
              <a:effectLst/>
              <a:latin typeface="Calibri" panose="020F0502020204030204" pitchFamily="34" charset="0"/>
            </a:endParaRPr>
          </a:p>
          <a:p>
            <a:pPr algn="l"/>
            <a:r>
              <a:rPr lang="en-US" sz="1800" b="0" i="0" dirty="0">
                <a:solidFill>
                  <a:srgbClr val="201F1E"/>
                </a:solidFill>
                <a:effectLst/>
                <a:latin typeface="Calibri" panose="020F0502020204030204" pitchFamily="34" charset="0"/>
              </a:rPr>
              <a:t>Student email, this is where we recommend they go through the MFA for ease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98C26-534A-42DD-8422-55BA0361DA4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38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click on online learning they see the above</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98C26-534A-42DD-8422-55BA0361DA4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826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Arul is the desktop version of the app</a:t>
            </a:r>
            <a:endParaRPr lang="en-GB" dirty="0"/>
          </a:p>
        </p:txBody>
      </p:sp>
      <p:sp>
        <p:nvSpPr>
          <p:cNvPr id="4" name="Slide Number Placeholder 3"/>
          <p:cNvSpPr>
            <a:spLocks noGrp="1"/>
          </p:cNvSpPr>
          <p:nvPr>
            <p:ph type="sldNum" sz="quarter" idx="5"/>
          </p:nvPr>
        </p:nvSpPr>
        <p:spPr/>
        <p:txBody>
          <a:bodyPr/>
          <a:lstStyle/>
          <a:p>
            <a:fld id="{68698C26-534A-42DD-8422-55BA0361DA4F}" type="slidenum">
              <a:rPr lang="en-GB" smtClean="0"/>
              <a:t>41</a:t>
            </a:fld>
            <a:endParaRPr lang="en-GB"/>
          </a:p>
        </p:txBody>
      </p:sp>
    </p:spTree>
    <p:extLst>
      <p:ext uri="{BB962C8B-B14F-4D97-AF65-F5344CB8AC3E}">
        <p14:creationId xmlns:p14="http://schemas.microsoft.com/office/powerpoint/2010/main" val="358214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8D76277-4590-451F-8FE8-05CFE474667E}"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1614088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8B1DCE-078B-9B45-8AF1-08EF51FD2E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B1DCE-078B-9B45-8AF1-08EF51FD2E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03F6B9-63DF-48FB-9466-95E542478205}"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3F6B9-63DF-48FB-9466-95E542478205}"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253E9B-BAB1-4CAE-9D8A-6B4CA449F375}" type="slidenum">
              <a:rPr lang="en-GB" smtClean="0"/>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8B1DCE-078B-9B45-8AF1-08EF51FD2E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D76277-4590-451F-8FE8-05CFE474667E}"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6733835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B1DCE-078B-9B45-8AF1-08EF51FD2E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755581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48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6817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9228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819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4060404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5467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27932079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325063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D76277-4590-451F-8FE8-05CFE474667E}"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968551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03F6B9-63DF-48FB-9466-95E542478205}"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595420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3F6B9-63DF-48FB-9466-95E542478205}"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2678250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847947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3639954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8B1DCE-078B-9B45-8AF1-08EF51FD2ECA}"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30582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B1DCE-078B-9B45-8AF1-08EF51FD2ECA}"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2035AD-ED86-F747-91EE-6D9099079B32}" type="slidenum">
              <a:rPr lang="en-US" smtClean="0"/>
              <a:t>‹#›</a:t>
            </a:fld>
            <a:endParaRPr lang="en-US"/>
          </a:p>
        </p:txBody>
      </p:sp>
    </p:spTree>
    <p:extLst>
      <p:ext uri="{BB962C8B-B14F-4D97-AF65-F5344CB8AC3E}">
        <p14:creationId xmlns:p14="http://schemas.microsoft.com/office/powerpoint/2010/main" val="134863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6762589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03F6B9-63DF-48FB-9466-95E542478205}"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890968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03F6B9-63DF-48FB-9466-95E542478205}"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1954768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3F6B9-63DF-48FB-9466-95E542478205}"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C253E9B-BAB1-4CAE-9D8A-6B4CA449F375}" type="slidenum">
              <a:rPr lang="en-GB" smtClean="0"/>
              <a:t>‹#›</a:t>
            </a:fld>
            <a:endParaRPr lang="en-GB"/>
          </a:p>
        </p:txBody>
      </p:sp>
    </p:spTree>
    <p:extLst>
      <p:ext uri="{BB962C8B-B14F-4D97-AF65-F5344CB8AC3E}">
        <p14:creationId xmlns:p14="http://schemas.microsoft.com/office/powerpoint/2010/main" val="206649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76277-4590-451F-8FE8-05CFE474667E}"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8D24B4-F517-49AC-B96E-4EC3C767E5A6}" type="slidenum">
              <a:rPr lang="en-GB" smtClean="0"/>
              <a:t>‹#›</a:t>
            </a:fld>
            <a:endParaRPr lang="en-GB"/>
          </a:p>
        </p:txBody>
      </p:sp>
    </p:spTree>
    <p:extLst>
      <p:ext uri="{BB962C8B-B14F-4D97-AF65-F5344CB8AC3E}">
        <p14:creationId xmlns:p14="http://schemas.microsoft.com/office/powerpoint/2010/main" val="10217010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1648275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93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8250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387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727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2072515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2750095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6D5B-50DF-3D4A-A73F-BC48EB89133A}"/>
              </a:ext>
            </a:extLst>
          </p:cNvPr>
          <p:cNvPicPr>
            <a:picLocks noChangeAspect="1"/>
          </p:cNvPicPr>
          <p:nvPr/>
        </p:nvPicPr>
        <p:blipFill>
          <a:blip r:embed="rId2"/>
          <a:stretch>
            <a:fillRect/>
          </a:stretch>
        </p:blipFill>
        <p:spPr>
          <a:xfrm>
            <a:off x="3371851" y="1631950"/>
            <a:ext cx="5448300" cy="3594100"/>
          </a:xfrm>
          <a:prstGeom prst="rect">
            <a:avLst/>
          </a:prstGeom>
        </p:spPr>
      </p:pic>
    </p:spTree>
    <p:extLst>
      <p:ext uri="{BB962C8B-B14F-4D97-AF65-F5344CB8AC3E}">
        <p14:creationId xmlns:p14="http://schemas.microsoft.com/office/powerpoint/2010/main" val="475525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931A5-93F5-984D-ADB5-D88F0E879C18}"/>
              </a:ext>
            </a:extLst>
          </p:cNvPr>
          <p:cNvPicPr>
            <a:picLocks noChangeAspect="1"/>
          </p:cNvPicPr>
          <p:nvPr/>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14656928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95498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618CB0-F298-4503-B494-2874A6538468}"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016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8729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1707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267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16223178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8026755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0237379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8553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6363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356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618CB0-F298-4503-B494-2874A6538468}" type="datetimeFigureOut">
              <a:rPr lang="en-GB" smtClean="0"/>
              <a:t>04/05/2023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534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33773222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197982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1" y="1631950"/>
            <a:ext cx="5448300" cy="3594100"/>
          </a:xfrm>
          <a:prstGeom prst="rect">
            <a:avLst/>
          </a:prstGeom>
        </p:spPr>
      </p:pic>
    </p:spTree>
    <p:extLst>
      <p:ext uri="{BB962C8B-B14F-4D97-AF65-F5344CB8AC3E}">
        <p14:creationId xmlns:p14="http://schemas.microsoft.com/office/powerpoint/2010/main" val="2273708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1914907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9548224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25251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61911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87103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874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618CB0-F298-4503-B494-2874A6538468}" type="datetimeFigureOut">
              <a:rPr lang="en-GB" smtClean="0"/>
              <a:t>04/05/2023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5324333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6370065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9" y="1122363"/>
            <a:ext cx="9828212" cy="2387600"/>
          </a:xfrm>
        </p:spPr>
        <p:txBody>
          <a:bodyPr anchor="b"/>
          <a:lstStyle>
            <a:lvl1pPr algn="l">
              <a:defRPr sz="4500"/>
            </a:lvl1pPr>
          </a:lstStyle>
          <a:p>
            <a:r>
              <a:rPr lang="en-US"/>
              <a:t>Click to edit Master title style</a:t>
            </a:r>
          </a:p>
        </p:txBody>
      </p:sp>
      <p:sp>
        <p:nvSpPr>
          <p:cNvPr id="3" name="Subtitle 2"/>
          <p:cNvSpPr>
            <a:spLocks noGrp="1"/>
          </p:cNvSpPr>
          <p:nvPr>
            <p:ph type="subTitle" idx="1"/>
          </p:nvPr>
        </p:nvSpPr>
        <p:spPr>
          <a:xfrm>
            <a:off x="839789" y="3602038"/>
            <a:ext cx="9828212" cy="1655762"/>
          </a:xfrm>
        </p:spPr>
        <p:txBody>
          <a:bodyPr/>
          <a:lstStyle>
            <a:lvl1pPr marL="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9613725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58698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1943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0369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137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5" y="982663"/>
            <a:ext cx="6081009" cy="4895850"/>
          </a:xfrm>
        </p:spPr>
        <p:txBody>
          <a:bodyPr/>
          <a:lstStyle/>
          <a:p>
            <a:r>
              <a:rPr lang="en-US"/>
              <a:t>Click icon to add chart</a:t>
            </a:r>
          </a:p>
        </p:txBody>
      </p:sp>
    </p:spTree>
    <p:extLst>
      <p:ext uri="{BB962C8B-B14F-4D97-AF65-F5344CB8AC3E}">
        <p14:creationId xmlns:p14="http://schemas.microsoft.com/office/powerpoint/2010/main" val="14549696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solidFill>
                  <a:srgbClr val="071D49"/>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168246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A0ACB-75EF-0245-846B-24010AB69286}"/>
              </a:ext>
            </a:extLst>
          </p:cNvPr>
          <p:cNvPicPr>
            <a:picLocks noChangeAspect="1"/>
          </p:cNvPicPr>
          <p:nvPr userDrawn="1"/>
        </p:nvPicPr>
        <p:blipFill>
          <a:blip r:embed="rId2"/>
          <a:stretch>
            <a:fillRect/>
          </a:stretch>
        </p:blipFill>
        <p:spPr>
          <a:xfrm>
            <a:off x="3371851" y="1631950"/>
            <a:ext cx="5448300" cy="3594100"/>
          </a:xfrm>
          <a:prstGeom prst="rect">
            <a:avLst/>
          </a:prstGeom>
        </p:spPr>
      </p:pic>
    </p:spTree>
    <p:extLst>
      <p:ext uri="{BB962C8B-B14F-4D97-AF65-F5344CB8AC3E}">
        <p14:creationId xmlns:p14="http://schemas.microsoft.com/office/powerpoint/2010/main" val="3997644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18CB0-F298-4503-B494-2874A6538468}" type="datetimeFigureOut">
              <a:rPr lang="en-GB" smtClean="0"/>
              <a:t>04/05/2023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65EC0D-7DAD-46A0-B913-05E69F8C332E}" type="slidenum">
              <a:rPr lang="en-GB" smtClean="0"/>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C907B-7EB5-4646-8E6C-A0DCF5C8129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773451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38B1DCE-078B-9B45-8AF1-08EF51FD2ECA}"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035AD-ED86-F747-91EE-6D9099079B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10.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9" Type="http://schemas.openxmlformats.org/officeDocument/2006/relationships/image" Target="../media/image10.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10" Type="http://schemas.openxmlformats.org/officeDocument/2006/relationships/theme" Target="../theme/theme12.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image" Target="../media/image7.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10" Type="http://schemas.openxmlformats.org/officeDocument/2006/relationships/theme" Target="../theme/theme14.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theme" Target="../theme/theme3.xml"/><Relationship Id="rId4" Type="http://schemas.openxmlformats.org/officeDocument/2006/relationships/slideLayout" Target="../slideLayouts/slideLayout12.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image" Target="../media/image6.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16.xml"/><Relationship Id="rId9" Type="http://schemas.openxmlformats.org/officeDocument/2006/relationships/image" Target="../media/image4.emf"/></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9.xml"/><Relationship Id="rId7" Type="http://schemas.openxmlformats.org/officeDocument/2006/relationships/image" Target="../media/image2.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theme" Target="../theme/theme5.xml"/><Relationship Id="rId4" Type="http://schemas.openxmlformats.org/officeDocument/2006/relationships/slideLayout" Target="../slideLayouts/slideLayout20.xml"/><Relationship Id="rId9" Type="http://schemas.openxmlformats.org/officeDocument/2006/relationships/image" Target="../media/image4.emf"/></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0.xml"/><Relationship Id="rId7" Type="http://schemas.openxmlformats.org/officeDocument/2006/relationships/image" Target="../media/image1.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3.png"/><Relationship Id="rId5" Type="http://schemas.openxmlformats.org/officeDocument/2006/relationships/theme" Target="../theme/theme7.xml"/><Relationship Id="rId4" Type="http://schemas.openxmlformats.org/officeDocument/2006/relationships/slideLayout" Target="../slideLayouts/slideLayout31.xml"/><Relationship Id="rId9" Type="http://schemas.openxmlformats.org/officeDocument/2006/relationships/image" Target="../media/image4.emf"/></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4.xml"/><Relationship Id="rId7" Type="http://schemas.openxmlformats.org/officeDocument/2006/relationships/image" Target="../media/image8.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35.xml"/><Relationship Id="rId9" Type="http://schemas.openxmlformats.org/officeDocument/2006/relationships/image" Target="../media/image4.emf"/></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8.xml"/><Relationship Id="rId7" Type="http://schemas.openxmlformats.org/officeDocument/2006/relationships/image" Target="../media/image8.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png"/><Relationship Id="rId5" Type="http://schemas.openxmlformats.org/officeDocument/2006/relationships/theme" Target="../theme/theme9.xml"/><Relationship Id="rId10" Type="http://schemas.openxmlformats.org/officeDocument/2006/relationships/image" Target="../media/image5.jpeg"/><Relationship Id="rId4" Type="http://schemas.openxmlformats.org/officeDocument/2006/relationships/slideLayout" Target="../slideLayouts/slideLayout39.xml"/><Relationship Id="rId9"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28D76277-4590-451F-8FE8-05CFE474667E}" type="datetimeFigureOut">
              <a:rPr lang="en-GB" smtClean="0"/>
              <a:t>04/05/2023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518D24B4-F517-49AC-B96E-4EC3C767E5A6}"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322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rgbClr val="071D49"/>
                </a:solidFill>
                <a:latin typeface="Raleway" panose="020B0503030101060003" pitchFamily="34" charset="77"/>
              </a:defRPr>
            </a:lvl1pPr>
          </a:lstStyle>
          <a:p>
            <a:fld id="{AC253E9B-BAB1-4CAE-9D8A-6B4CA449F375}" type="slidenum">
              <a:rPr lang="en-GB" smtClean="0"/>
              <a:t>‹#›</a:t>
            </a:fld>
            <a:endParaRPr lang="en-GB"/>
          </a:p>
        </p:txBody>
      </p:sp>
    </p:spTree>
    <p:extLst>
      <p:ext uri="{BB962C8B-B14F-4D97-AF65-F5344CB8AC3E}">
        <p14:creationId xmlns:p14="http://schemas.microsoft.com/office/powerpoint/2010/main" val="53548657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B3F8B12-918D-4C4D-9592-653697BEC04F}"/>
              </a:ext>
            </a:extLst>
          </p:cNvPr>
          <p:cNvPicPr>
            <a:picLocks noChangeAspect="1"/>
          </p:cNvPicPr>
          <p:nvPr/>
        </p:nvPicPr>
        <p:blipFill>
          <a:blip r:embed="rId9"/>
          <a:stretch>
            <a:fillRect/>
          </a:stretch>
        </p:blipFill>
        <p:spPr>
          <a:xfrm>
            <a:off x="9824485" y="5148251"/>
            <a:ext cx="2052084" cy="1353706"/>
          </a:xfrm>
          <a:prstGeom prst="rect">
            <a:avLst/>
          </a:prstGeom>
        </p:spPr>
      </p:pic>
    </p:spTree>
    <p:extLst>
      <p:ext uri="{BB962C8B-B14F-4D97-AF65-F5344CB8AC3E}">
        <p14:creationId xmlns:p14="http://schemas.microsoft.com/office/powerpoint/2010/main" val="2200945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FFFFFF"/>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FFFFFF"/>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rgbClr val="FFD100"/>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2401172219"/>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FFFFFF"/>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FFFFFF"/>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FFFFFF"/>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DAE7C0A-3C02-5F4B-BFB5-4D7C7993B29D}"/>
              </a:ext>
            </a:extLst>
          </p:cNvPr>
          <p:cNvPicPr>
            <a:picLocks noChangeAspect="1"/>
          </p:cNvPicPr>
          <p:nvPr/>
        </p:nvPicPr>
        <p:blipFill>
          <a:blip r:embed="rId9"/>
          <a:stretch>
            <a:fillRect/>
          </a:stretch>
        </p:blipFill>
        <p:spPr>
          <a:xfrm>
            <a:off x="9824645" y="5148357"/>
            <a:ext cx="2051924" cy="1353600"/>
          </a:xfrm>
          <a:prstGeom prst="rect">
            <a:avLst/>
          </a:prstGeom>
        </p:spPr>
      </p:pic>
    </p:spTree>
    <p:extLst>
      <p:ext uri="{BB962C8B-B14F-4D97-AF65-F5344CB8AC3E}">
        <p14:creationId xmlns:p14="http://schemas.microsoft.com/office/powerpoint/2010/main" val="12489024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b="0" i="0">
                <a:solidFill>
                  <a:srgbClr val="071D49"/>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290153800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hf sldNum="0" hdr="0" dt="0"/>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4A618CB0-F298-4503-B494-2874A6538468}" type="datetimeFigureOut">
              <a:rPr lang="en-GB" smtClean="0"/>
              <a:t>04/05/2023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265EC0D-7DAD-46A0-B913-05E69F8C332E}"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 name="Picture 8" descr="Anglia_Ruskin_Logo_RGB.png" title="Anglia Ruskin University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10" name="Picture 9" descr="Anglia_Ruskin_Logo_BLAC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366"/>
        </a:solidFill>
        <a:effectLst/>
      </p:bgPr>
    </p:bg>
    <p:spTree>
      <p:nvGrpSpPr>
        <p:cNvPr id="1" name=""/>
        <p:cNvGrpSpPr/>
        <p:nvPr/>
      </p:nvGrpSpPr>
      <p:grpSpPr>
        <a:xfrm>
          <a:off x="0" y="0"/>
          <a:ext cx="0" cy="0"/>
          <a:chOff x="0" y="0"/>
          <a:chExt cx="0" cy="0"/>
        </a:xfrm>
      </p:grpSpPr>
      <p:sp>
        <p:nvSpPr>
          <p:cNvPr id="7" name="Rectangle 6"/>
          <p:cNvSpPr/>
          <p:nvPr/>
        </p:nvSpPr>
        <p:spPr>
          <a:xfrm>
            <a:off x="9499600" y="-219196"/>
            <a:ext cx="2286000" cy="1221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rgbClr val="FFFFFF"/>
                </a:solidFill>
                <a:latin typeface="Source Sans Pro"/>
                <a:cs typeface="Source Sans Pro"/>
              </a:defRPr>
            </a:lvl1pPr>
          </a:lstStyle>
          <a:p>
            <a:fld id="{938B1DCE-078B-9B45-8AF1-08EF51FD2ECA}" type="datetimeFigureOut">
              <a:rPr lang="en-US" smtClean="0"/>
              <a:t>5/4/2023</a:t>
            </a:fld>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rgbClr val="FFFFFF"/>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rgbClr val="FFFFFF"/>
                </a:solidFill>
                <a:latin typeface="Source Sans Pro"/>
                <a:cs typeface="Source Sans Pro"/>
              </a:defRPr>
            </a:lvl1pPr>
          </a:lstStyle>
          <a:p>
            <a:fld id="{CC2035AD-ED86-F747-91EE-6D9099079B32}" type="slidenum">
              <a:rPr lang="en-US" smtClean="0"/>
              <a:t>‹#›</a:t>
            </a:fld>
            <a:endParaRPr lang="en-US"/>
          </a:p>
        </p:txBody>
      </p:sp>
      <p:grpSp>
        <p:nvGrpSpPr>
          <p:cNvPr id="49" name="Group 48"/>
          <p:cNvGrpSpPr/>
          <p:nvPr/>
        </p:nvGrpSpPr>
        <p:grpSpPr>
          <a:xfrm>
            <a:off x="12803072" y="373598"/>
            <a:ext cx="2901753" cy="962352"/>
            <a:chOff x="7550001" y="1111278"/>
            <a:chExt cx="962352" cy="962352"/>
          </a:xfrm>
        </p:grpSpPr>
        <p:sp>
          <p:nvSpPr>
            <p:cNvPr id="50" name="Rectangle 49"/>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1" name="TextBox 50"/>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56" name="Group 55"/>
          <p:cNvGrpSpPr/>
          <p:nvPr/>
        </p:nvGrpSpPr>
        <p:grpSpPr>
          <a:xfrm>
            <a:off x="12803069" y="3256124"/>
            <a:ext cx="1283136" cy="962352"/>
            <a:chOff x="7550001" y="1111278"/>
            <a:chExt cx="962352" cy="962352"/>
          </a:xfrm>
          <a:solidFill>
            <a:srgbClr val="0099FF"/>
          </a:solidFill>
        </p:grpSpPr>
        <p:sp>
          <p:nvSpPr>
            <p:cNvPr id="57" name="Rectangle 56"/>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59" name="Group 58"/>
          <p:cNvGrpSpPr/>
          <p:nvPr/>
        </p:nvGrpSpPr>
        <p:grpSpPr>
          <a:xfrm>
            <a:off x="12803069" y="4578225"/>
            <a:ext cx="1283136" cy="962352"/>
            <a:chOff x="7550001" y="1111278"/>
            <a:chExt cx="962352" cy="962352"/>
          </a:xfrm>
          <a:solidFill>
            <a:srgbClr val="CE0037"/>
          </a:solidFill>
        </p:grpSpPr>
        <p:sp>
          <p:nvSpPr>
            <p:cNvPr id="60" name="Rectangle 59"/>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1" name="TextBox 60"/>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62" name="Group 61"/>
          <p:cNvGrpSpPr/>
          <p:nvPr/>
        </p:nvGrpSpPr>
        <p:grpSpPr>
          <a:xfrm>
            <a:off x="14421687" y="3256124"/>
            <a:ext cx="1283136" cy="962352"/>
            <a:chOff x="7550001" y="1111278"/>
            <a:chExt cx="962352" cy="962352"/>
          </a:xfrm>
          <a:solidFill>
            <a:srgbClr val="00A9E0"/>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65" name="Group 64"/>
          <p:cNvGrpSpPr/>
          <p:nvPr/>
        </p:nvGrpSpPr>
        <p:grpSpPr>
          <a:xfrm>
            <a:off x="14421687" y="4578225"/>
            <a:ext cx="1283136" cy="962352"/>
            <a:chOff x="7550001" y="1111278"/>
            <a:chExt cx="962352" cy="962352"/>
          </a:xfrm>
          <a:solidFill>
            <a:srgbClr val="00BFB3"/>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68" name="Group 67"/>
          <p:cNvGrpSpPr/>
          <p:nvPr/>
        </p:nvGrpSpPr>
        <p:grpSpPr>
          <a:xfrm>
            <a:off x="14421687" y="5888825"/>
            <a:ext cx="1283136" cy="962352"/>
            <a:chOff x="7550001" y="1111278"/>
            <a:chExt cx="962352" cy="962352"/>
          </a:xfrm>
          <a:solidFill>
            <a:srgbClr val="A6BBC8"/>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71" name="Group 70"/>
          <p:cNvGrpSpPr/>
          <p:nvPr/>
        </p:nvGrpSpPr>
        <p:grpSpPr>
          <a:xfrm>
            <a:off x="4835912" y="-1181201"/>
            <a:ext cx="1283136" cy="962352"/>
            <a:chOff x="7550001" y="1111278"/>
            <a:chExt cx="962352" cy="962352"/>
          </a:xfrm>
          <a:solidFill>
            <a:srgbClr val="B08A42"/>
          </a:solidFill>
        </p:grpSpPr>
        <p:sp>
          <p:nvSpPr>
            <p:cNvPr id="72" name="Rectangle 71"/>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3" name="TextBox 72"/>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74" name="Group 73"/>
          <p:cNvGrpSpPr/>
          <p:nvPr/>
        </p:nvGrpSpPr>
        <p:grpSpPr>
          <a:xfrm>
            <a:off x="12803069" y="1764521"/>
            <a:ext cx="1283136" cy="962352"/>
            <a:chOff x="7550001" y="1111278"/>
            <a:chExt cx="962352" cy="962352"/>
          </a:xfrm>
          <a:solidFill>
            <a:srgbClr val="B5BD00"/>
          </a:solidFill>
        </p:grpSpPr>
        <p:sp>
          <p:nvSpPr>
            <p:cNvPr id="75" name="Rectangle 7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6" name="TextBox 7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77" name="Group 76"/>
          <p:cNvGrpSpPr/>
          <p:nvPr/>
        </p:nvGrpSpPr>
        <p:grpSpPr>
          <a:xfrm>
            <a:off x="14421687" y="1764521"/>
            <a:ext cx="1283136" cy="962352"/>
            <a:chOff x="7550001" y="1111278"/>
            <a:chExt cx="962352" cy="962352"/>
          </a:xfrm>
          <a:solidFill>
            <a:srgbClr val="9FAEE5"/>
          </a:solidFill>
        </p:grpSpPr>
        <p:sp>
          <p:nvSpPr>
            <p:cNvPr id="78" name="Rectangle 7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9" name="TextBox 7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80" name="Group 79"/>
          <p:cNvGrpSpPr/>
          <p:nvPr/>
        </p:nvGrpSpPr>
        <p:grpSpPr>
          <a:xfrm>
            <a:off x="528341" y="-1181548"/>
            <a:ext cx="2638195" cy="962352"/>
            <a:chOff x="7550001" y="1111278"/>
            <a:chExt cx="962352" cy="962352"/>
          </a:xfrm>
          <a:solidFill>
            <a:srgbClr val="003366"/>
          </a:solidFill>
        </p:grpSpPr>
        <p:sp>
          <p:nvSpPr>
            <p:cNvPr id="81" name="Rectangle 8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2" name="TextBox 8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83" name="Group 82"/>
          <p:cNvGrpSpPr/>
          <p:nvPr/>
        </p:nvGrpSpPr>
        <p:grpSpPr>
          <a:xfrm>
            <a:off x="3362712" y="-1181201"/>
            <a:ext cx="1283136" cy="962352"/>
            <a:chOff x="7550001" y="1111278"/>
            <a:chExt cx="962352" cy="962352"/>
          </a:xfrm>
          <a:solidFill>
            <a:srgbClr val="42B6E6"/>
          </a:solidFill>
        </p:grpSpPr>
        <p:sp>
          <p:nvSpPr>
            <p:cNvPr id="84" name="Rectangle 8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5" name="TextBox 8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86" name="TextBox 85"/>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87" name="TextBox 86"/>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88" name="TextBox 87"/>
          <p:cNvSpPr txBox="1"/>
          <p:nvPr/>
        </p:nvSpPr>
        <p:spPr>
          <a:xfrm>
            <a:off x="12803071" y="1404527"/>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89" name="TextBox 88"/>
          <p:cNvSpPr txBox="1"/>
          <p:nvPr/>
        </p:nvSpPr>
        <p:spPr>
          <a:xfrm>
            <a:off x="14421690" y="1402070"/>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90" name="TextBox 89"/>
          <p:cNvSpPr txBox="1"/>
          <p:nvPr/>
        </p:nvSpPr>
        <p:spPr>
          <a:xfrm>
            <a:off x="12803071" y="2968208"/>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91" name="TextBox 90"/>
          <p:cNvSpPr txBox="1"/>
          <p:nvPr/>
        </p:nvSpPr>
        <p:spPr>
          <a:xfrm>
            <a:off x="14421690" y="2965751"/>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92" name="TextBox 91"/>
          <p:cNvSpPr txBox="1"/>
          <p:nvPr/>
        </p:nvSpPr>
        <p:spPr>
          <a:xfrm>
            <a:off x="12803071" y="4303688"/>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93" name="TextBox 92"/>
          <p:cNvSpPr txBox="1"/>
          <p:nvPr/>
        </p:nvSpPr>
        <p:spPr>
          <a:xfrm>
            <a:off x="14421690" y="4301231"/>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94" name="TextBox 93"/>
          <p:cNvSpPr txBox="1"/>
          <p:nvPr/>
        </p:nvSpPr>
        <p:spPr>
          <a:xfrm>
            <a:off x="14421690" y="5611831"/>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96" name="Picture 95" descr="Anglia_Ruskin_Logo_WHITE.png" title="Anglia Ruskin University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3" name="Picture 52"/>
          <p:cNvPicPr>
            <a:picLocks noChangeAspect="1"/>
          </p:cNvPicPr>
          <p:nvPr/>
        </p:nvPicPr>
        <p:blipFill>
          <a:blip r:embed="rId9"/>
          <a:stretch>
            <a:fillRect/>
          </a:stretch>
        </p:blipFill>
        <p:spPr>
          <a:xfrm>
            <a:off x="9652002"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txStyles>
    <p:titleStyle>
      <a:lvl1pPr algn="l" defTabSz="457200" rtl="0" eaLnBrk="1" latinLnBrk="0" hangingPunct="1">
        <a:spcBef>
          <a:spcPct val="0"/>
        </a:spcBef>
        <a:buNone/>
        <a:defRPr sz="4400" b="0" i="0" kern="1200">
          <a:solidFill>
            <a:schemeClr val="bg1"/>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3503F6B9-63DF-48FB-9466-95E542478205}" type="datetimeFigureOut">
              <a:rPr lang="en-GB" smtClean="0"/>
              <a:t>04/05/2023</a:t>
            </a:fld>
            <a:endParaRPr lang="en-GB"/>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C253E9B-BAB1-4CAE-9D8A-6B4CA449F375}" type="slidenum">
              <a:rPr lang="en-GB" smtClean="0"/>
              <a:t>‹#›</a:t>
            </a:fld>
            <a:endParaRPr lang="en-GB"/>
          </a:p>
        </p:txBody>
      </p:sp>
      <p:grpSp>
        <p:nvGrpSpPr>
          <p:cNvPr id="28" name="Group 27"/>
          <p:cNvGrpSpPr/>
          <p:nvPr/>
        </p:nvGrpSpPr>
        <p:grpSpPr>
          <a:xfrm>
            <a:off x="12803073"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65" name="Group 64"/>
          <p:cNvGrpSpPr/>
          <p:nvPr/>
        </p:nvGrpSpPr>
        <p:grpSpPr>
          <a:xfrm>
            <a:off x="528341"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75" name="TextBox 74"/>
          <p:cNvSpPr txBox="1"/>
          <p:nvPr/>
        </p:nvSpPr>
        <p:spPr>
          <a:xfrm>
            <a:off x="12803073" y="1404529"/>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76" name="TextBox 75"/>
          <p:cNvSpPr txBox="1"/>
          <p:nvPr/>
        </p:nvSpPr>
        <p:spPr>
          <a:xfrm>
            <a:off x="14421692" y="1402072"/>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77" name="TextBox 76"/>
          <p:cNvSpPr txBox="1"/>
          <p:nvPr/>
        </p:nvSpPr>
        <p:spPr>
          <a:xfrm>
            <a:off x="12803073" y="2968210"/>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78" name="TextBox 77"/>
          <p:cNvSpPr txBox="1"/>
          <p:nvPr/>
        </p:nvSpPr>
        <p:spPr>
          <a:xfrm>
            <a:off x="14421692" y="2965753"/>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79" name="TextBox 78"/>
          <p:cNvSpPr txBox="1"/>
          <p:nvPr/>
        </p:nvSpPr>
        <p:spPr>
          <a:xfrm>
            <a:off x="12803073" y="4303690"/>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80" name="TextBox 79"/>
          <p:cNvSpPr txBox="1"/>
          <p:nvPr/>
        </p:nvSpPr>
        <p:spPr>
          <a:xfrm>
            <a:off x="14421692" y="4301233"/>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81" name="TextBox 80"/>
          <p:cNvSpPr txBox="1"/>
          <p:nvPr/>
        </p:nvSpPr>
        <p:spPr>
          <a:xfrm>
            <a:off x="14421692" y="5611833"/>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 name="Picture 8" descr="Anglia_Ruskin_Logo_RGB.png" title="Anglia Ruskin University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10" name="Picture 9" descr="Anglia_Ruskin_Logo_BLAC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4"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366"/>
        </a:solidFill>
        <a:effectLst/>
      </p:bgPr>
    </p:bg>
    <p:spTree>
      <p:nvGrpSpPr>
        <p:cNvPr id="1" name=""/>
        <p:cNvGrpSpPr/>
        <p:nvPr/>
      </p:nvGrpSpPr>
      <p:grpSpPr>
        <a:xfrm>
          <a:off x="0" y="0"/>
          <a:ext cx="0" cy="0"/>
          <a:chOff x="0" y="0"/>
          <a:chExt cx="0" cy="0"/>
        </a:xfrm>
      </p:grpSpPr>
      <p:sp>
        <p:nvSpPr>
          <p:cNvPr id="7" name="Rectangle 6"/>
          <p:cNvSpPr/>
          <p:nvPr/>
        </p:nvSpPr>
        <p:spPr>
          <a:xfrm>
            <a:off x="9499600" y="-219196"/>
            <a:ext cx="2286000" cy="1221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9"/>
            <a:ext cx="2844800" cy="365125"/>
          </a:xfrm>
          <a:prstGeom prst="rect">
            <a:avLst/>
          </a:prstGeom>
        </p:spPr>
        <p:txBody>
          <a:bodyPr vert="horz" lIns="91440" tIns="45720" rIns="91440" bIns="45720" rtlCol="0" anchor="ctr"/>
          <a:lstStyle>
            <a:lvl1pPr algn="l">
              <a:defRPr sz="1200">
                <a:solidFill>
                  <a:srgbClr val="FFFFFF"/>
                </a:solidFill>
                <a:latin typeface="Source Sans Pro"/>
                <a:cs typeface="Source Sans Pro"/>
              </a:defRPr>
            </a:lvl1pPr>
          </a:lstStyle>
          <a:p>
            <a:fld id="{938B1DCE-078B-9B45-8AF1-08EF51FD2ECA}" type="datetimeFigureOut">
              <a:rPr lang="en-US" smtClean="0"/>
              <a:t>5/4/2023</a:t>
            </a:fld>
            <a:endParaRPr lang="en-US"/>
          </a:p>
        </p:txBody>
      </p:sp>
      <p:sp>
        <p:nvSpPr>
          <p:cNvPr id="5" name="Footer Placeholder 4"/>
          <p:cNvSpPr>
            <a:spLocks noGrp="1"/>
          </p:cNvSpPr>
          <p:nvPr>
            <p:ph type="ftr" sz="quarter" idx="3"/>
          </p:nvPr>
        </p:nvSpPr>
        <p:spPr>
          <a:xfrm>
            <a:off x="4165600" y="6356359"/>
            <a:ext cx="3860800" cy="365125"/>
          </a:xfrm>
          <a:prstGeom prst="rect">
            <a:avLst/>
          </a:prstGeom>
        </p:spPr>
        <p:txBody>
          <a:bodyPr vert="horz" lIns="91440" tIns="45720" rIns="91440" bIns="45720" rtlCol="0" anchor="ctr"/>
          <a:lstStyle>
            <a:lvl1pPr algn="ctr">
              <a:defRPr sz="1200">
                <a:solidFill>
                  <a:srgbClr val="FFFFFF"/>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9"/>
            <a:ext cx="2844800" cy="365125"/>
          </a:xfrm>
          <a:prstGeom prst="rect">
            <a:avLst/>
          </a:prstGeom>
        </p:spPr>
        <p:txBody>
          <a:bodyPr vert="horz" lIns="91440" tIns="45720" rIns="91440" bIns="45720" rtlCol="0" anchor="ctr"/>
          <a:lstStyle>
            <a:lvl1pPr algn="r">
              <a:defRPr sz="1200">
                <a:solidFill>
                  <a:srgbClr val="FFFFFF"/>
                </a:solidFill>
                <a:latin typeface="Source Sans Pro"/>
                <a:cs typeface="Source Sans Pro"/>
              </a:defRPr>
            </a:lvl1pPr>
          </a:lstStyle>
          <a:p>
            <a:fld id="{CC2035AD-ED86-F747-91EE-6D9099079B32}" type="slidenum">
              <a:rPr lang="en-US" smtClean="0"/>
              <a:t>‹#›</a:t>
            </a:fld>
            <a:endParaRPr lang="en-US"/>
          </a:p>
        </p:txBody>
      </p:sp>
      <p:grpSp>
        <p:nvGrpSpPr>
          <p:cNvPr id="49" name="Group 48"/>
          <p:cNvGrpSpPr/>
          <p:nvPr/>
        </p:nvGrpSpPr>
        <p:grpSpPr>
          <a:xfrm>
            <a:off x="12803074" y="373598"/>
            <a:ext cx="2901753" cy="962352"/>
            <a:chOff x="7550001" y="1111278"/>
            <a:chExt cx="962352" cy="962352"/>
          </a:xfrm>
        </p:grpSpPr>
        <p:sp>
          <p:nvSpPr>
            <p:cNvPr id="50" name="Rectangle 49"/>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1" name="TextBox 50"/>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56" name="Group 55"/>
          <p:cNvGrpSpPr/>
          <p:nvPr/>
        </p:nvGrpSpPr>
        <p:grpSpPr>
          <a:xfrm>
            <a:off x="12803069" y="3256124"/>
            <a:ext cx="1283136" cy="962352"/>
            <a:chOff x="7550001" y="1111278"/>
            <a:chExt cx="962352" cy="962352"/>
          </a:xfrm>
          <a:solidFill>
            <a:srgbClr val="0099FF"/>
          </a:solidFill>
        </p:grpSpPr>
        <p:sp>
          <p:nvSpPr>
            <p:cNvPr id="57" name="Rectangle 56"/>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59" name="Group 58"/>
          <p:cNvGrpSpPr/>
          <p:nvPr/>
        </p:nvGrpSpPr>
        <p:grpSpPr>
          <a:xfrm>
            <a:off x="12803069" y="4578225"/>
            <a:ext cx="1283136" cy="962352"/>
            <a:chOff x="7550001" y="1111278"/>
            <a:chExt cx="962352" cy="962352"/>
          </a:xfrm>
          <a:solidFill>
            <a:srgbClr val="CE0037"/>
          </a:solidFill>
        </p:grpSpPr>
        <p:sp>
          <p:nvSpPr>
            <p:cNvPr id="60" name="Rectangle 59"/>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1" name="TextBox 60"/>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62" name="Group 61"/>
          <p:cNvGrpSpPr/>
          <p:nvPr/>
        </p:nvGrpSpPr>
        <p:grpSpPr>
          <a:xfrm>
            <a:off x="14421687" y="3256124"/>
            <a:ext cx="1283136" cy="962352"/>
            <a:chOff x="7550001" y="1111278"/>
            <a:chExt cx="962352" cy="962352"/>
          </a:xfrm>
          <a:solidFill>
            <a:srgbClr val="00A9E0"/>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65" name="Group 64"/>
          <p:cNvGrpSpPr/>
          <p:nvPr/>
        </p:nvGrpSpPr>
        <p:grpSpPr>
          <a:xfrm>
            <a:off x="14421687" y="4578225"/>
            <a:ext cx="1283136" cy="962352"/>
            <a:chOff x="7550001" y="1111278"/>
            <a:chExt cx="962352" cy="962352"/>
          </a:xfrm>
          <a:solidFill>
            <a:srgbClr val="00BFB3"/>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68" name="Group 67"/>
          <p:cNvGrpSpPr/>
          <p:nvPr/>
        </p:nvGrpSpPr>
        <p:grpSpPr>
          <a:xfrm>
            <a:off x="14421687" y="5888825"/>
            <a:ext cx="1283136" cy="962352"/>
            <a:chOff x="7550001" y="1111278"/>
            <a:chExt cx="962352" cy="962352"/>
          </a:xfrm>
          <a:solidFill>
            <a:srgbClr val="A6BBC8"/>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71" name="Group 70"/>
          <p:cNvGrpSpPr/>
          <p:nvPr/>
        </p:nvGrpSpPr>
        <p:grpSpPr>
          <a:xfrm>
            <a:off x="4835912" y="-1181201"/>
            <a:ext cx="1283136" cy="962352"/>
            <a:chOff x="7550001" y="1111278"/>
            <a:chExt cx="962352" cy="962352"/>
          </a:xfrm>
          <a:solidFill>
            <a:srgbClr val="B08A42"/>
          </a:solidFill>
        </p:grpSpPr>
        <p:sp>
          <p:nvSpPr>
            <p:cNvPr id="72" name="Rectangle 71"/>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3" name="TextBox 72"/>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74" name="Group 73"/>
          <p:cNvGrpSpPr/>
          <p:nvPr/>
        </p:nvGrpSpPr>
        <p:grpSpPr>
          <a:xfrm>
            <a:off x="12803069" y="1764521"/>
            <a:ext cx="1283136" cy="962352"/>
            <a:chOff x="7550001" y="1111278"/>
            <a:chExt cx="962352" cy="962352"/>
          </a:xfrm>
          <a:solidFill>
            <a:srgbClr val="B5BD00"/>
          </a:solidFill>
        </p:grpSpPr>
        <p:sp>
          <p:nvSpPr>
            <p:cNvPr id="75" name="Rectangle 7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6" name="TextBox 7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77" name="Group 76"/>
          <p:cNvGrpSpPr/>
          <p:nvPr/>
        </p:nvGrpSpPr>
        <p:grpSpPr>
          <a:xfrm>
            <a:off x="14421687" y="1764521"/>
            <a:ext cx="1283136" cy="962352"/>
            <a:chOff x="7550001" y="1111278"/>
            <a:chExt cx="962352" cy="962352"/>
          </a:xfrm>
          <a:solidFill>
            <a:srgbClr val="9FAEE5"/>
          </a:solidFill>
        </p:grpSpPr>
        <p:sp>
          <p:nvSpPr>
            <p:cNvPr id="78" name="Rectangle 7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9" name="TextBox 7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80" name="Group 79"/>
          <p:cNvGrpSpPr/>
          <p:nvPr/>
        </p:nvGrpSpPr>
        <p:grpSpPr>
          <a:xfrm>
            <a:off x="528341" y="-1181548"/>
            <a:ext cx="2638195" cy="962352"/>
            <a:chOff x="7550001" y="1111278"/>
            <a:chExt cx="962352" cy="962352"/>
          </a:xfrm>
          <a:solidFill>
            <a:srgbClr val="003366"/>
          </a:solidFill>
        </p:grpSpPr>
        <p:sp>
          <p:nvSpPr>
            <p:cNvPr id="81" name="Rectangle 8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2" name="TextBox 8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83" name="Group 82"/>
          <p:cNvGrpSpPr/>
          <p:nvPr/>
        </p:nvGrpSpPr>
        <p:grpSpPr>
          <a:xfrm>
            <a:off x="3362712" y="-1181201"/>
            <a:ext cx="1283136" cy="962352"/>
            <a:chOff x="7550001" y="1111278"/>
            <a:chExt cx="962352" cy="962352"/>
          </a:xfrm>
          <a:solidFill>
            <a:srgbClr val="42B6E6"/>
          </a:solidFill>
        </p:grpSpPr>
        <p:sp>
          <p:nvSpPr>
            <p:cNvPr id="84" name="Rectangle 8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5" name="TextBox 8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86" name="TextBox 85"/>
          <p:cNvSpPr txBox="1"/>
          <p:nvPr/>
        </p:nvSpPr>
        <p:spPr>
          <a:xfrm>
            <a:off x="528339" y="-1628076"/>
            <a:ext cx="6705600" cy="369332"/>
          </a:xfrm>
          <a:prstGeom prst="rect">
            <a:avLst/>
          </a:prstGeom>
          <a:noFill/>
        </p:spPr>
        <p:txBody>
          <a:bodyPr wrap="square" rtlCol="0">
            <a:spAutoFit/>
          </a:bodyPr>
          <a:lstStyle/>
          <a:p>
            <a:r>
              <a:rPr lang="en-US" b="0" i="0">
                <a:latin typeface="Source Sans Pro"/>
                <a:cs typeface="Source Sans Pro"/>
              </a:rPr>
              <a:t>Top line palette</a:t>
            </a:r>
          </a:p>
        </p:txBody>
      </p:sp>
      <p:sp>
        <p:nvSpPr>
          <p:cNvPr id="87" name="TextBox 86"/>
          <p:cNvSpPr txBox="1"/>
          <p:nvPr/>
        </p:nvSpPr>
        <p:spPr>
          <a:xfrm>
            <a:off x="12803069" y="-76031"/>
            <a:ext cx="6705600" cy="369332"/>
          </a:xfrm>
          <a:prstGeom prst="rect">
            <a:avLst/>
          </a:prstGeom>
          <a:noFill/>
        </p:spPr>
        <p:txBody>
          <a:bodyPr wrap="square" rtlCol="0">
            <a:spAutoFit/>
          </a:bodyPr>
          <a:lstStyle/>
          <a:p>
            <a:r>
              <a:rPr lang="en-US" b="0" i="0">
                <a:latin typeface="Source Sans Pro"/>
                <a:cs typeface="Source Sans Pro"/>
              </a:rPr>
              <a:t>Education palette</a:t>
            </a:r>
          </a:p>
        </p:txBody>
      </p:sp>
      <p:sp>
        <p:nvSpPr>
          <p:cNvPr id="88" name="TextBox 87"/>
          <p:cNvSpPr txBox="1"/>
          <p:nvPr/>
        </p:nvSpPr>
        <p:spPr>
          <a:xfrm>
            <a:off x="12803074" y="1404531"/>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89" name="TextBox 88"/>
          <p:cNvSpPr txBox="1"/>
          <p:nvPr/>
        </p:nvSpPr>
        <p:spPr>
          <a:xfrm>
            <a:off x="14421693" y="1402074"/>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90" name="TextBox 89"/>
          <p:cNvSpPr txBox="1"/>
          <p:nvPr/>
        </p:nvSpPr>
        <p:spPr>
          <a:xfrm>
            <a:off x="12803074" y="2968212"/>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91" name="TextBox 90"/>
          <p:cNvSpPr txBox="1"/>
          <p:nvPr/>
        </p:nvSpPr>
        <p:spPr>
          <a:xfrm>
            <a:off x="14421693" y="2965755"/>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92" name="TextBox 91"/>
          <p:cNvSpPr txBox="1"/>
          <p:nvPr/>
        </p:nvSpPr>
        <p:spPr>
          <a:xfrm>
            <a:off x="12803074" y="4303692"/>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93" name="TextBox 92"/>
          <p:cNvSpPr txBox="1"/>
          <p:nvPr/>
        </p:nvSpPr>
        <p:spPr>
          <a:xfrm>
            <a:off x="14421693" y="4301235"/>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94" name="TextBox 93"/>
          <p:cNvSpPr txBox="1"/>
          <p:nvPr/>
        </p:nvSpPr>
        <p:spPr>
          <a:xfrm>
            <a:off x="14421693" y="5611835"/>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96" name="Picture 95" descr="Anglia_Ruskin_Logo_WHITE.png" title="Anglia Ruskin University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3" name="Picture 52"/>
          <p:cNvPicPr>
            <a:picLocks noChangeAspect="1"/>
          </p:cNvPicPr>
          <p:nvPr/>
        </p:nvPicPr>
        <p:blipFill>
          <a:blip r:embed="rId9"/>
          <a:stretch>
            <a:fillRect/>
          </a:stretch>
        </p:blipFill>
        <p:spPr>
          <a:xfrm>
            <a:off x="9652005" y="392896"/>
            <a:ext cx="1930401" cy="520476"/>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Lst>
  <p:txStyles>
    <p:titleStyle>
      <a:lvl1pPr algn="l" defTabSz="457200" rtl="0" eaLnBrk="1" latinLnBrk="0" hangingPunct="1">
        <a:spcBef>
          <a:spcPct val="0"/>
        </a:spcBef>
        <a:buNone/>
        <a:defRPr sz="4400" b="0" i="0" kern="1200">
          <a:solidFill>
            <a:schemeClr val="bg1"/>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7E6E1FC-9BD8-A747-9362-7C4B21B9DE58}"/>
              </a:ext>
            </a:extLst>
          </p:cNvPr>
          <p:cNvPicPr>
            <a:picLocks noChangeAspect="1"/>
          </p:cNvPicPr>
          <p:nvPr/>
        </p:nvPicPr>
        <p:blipFill>
          <a:blip r:embed="rId9"/>
          <a:stretch>
            <a:fillRect/>
          </a:stretch>
        </p:blipFill>
        <p:spPr>
          <a:xfrm>
            <a:off x="9824645" y="5148357"/>
            <a:ext cx="2051924" cy="1353600"/>
          </a:xfrm>
          <a:prstGeom prst="rect">
            <a:avLst/>
          </a:prstGeom>
        </p:spPr>
      </p:pic>
    </p:spTree>
    <p:extLst>
      <p:ext uri="{BB962C8B-B14F-4D97-AF65-F5344CB8AC3E}">
        <p14:creationId xmlns:p14="http://schemas.microsoft.com/office/powerpoint/2010/main" val="35371631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txStyles>
    <p:titleStyle>
      <a:lvl1pPr algn="l" defTabSz="685800" rtl="0" eaLnBrk="1" latinLnBrk="0" hangingPunct="1">
        <a:lnSpc>
          <a:spcPct val="90000"/>
        </a:lnSpc>
        <a:spcBef>
          <a:spcPct val="0"/>
        </a:spcBef>
        <a:buNone/>
        <a:defRPr sz="3300" b="1" i="0" kern="1200">
          <a:solidFill>
            <a:schemeClr val="tx1"/>
          </a:solidFill>
          <a:latin typeface="ARU Raisonne DemiBold" panose="020B05030402020401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rgbClr val="071D49"/>
          </a:solidFill>
          <a:latin typeface="Raleway" panose="020B0503030101060003" pitchFamily="34" charset="77"/>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071D49"/>
          </a:solidFill>
          <a:latin typeface="Raleway" panose="020B0503030101060003" pitchFamily="34" charset="77"/>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071D49"/>
          </a:solidFill>
          <a:latin typeface="Raleway" panose="020B0503030101060003" pitchFamily="34" charset="77"/>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3503F6B9-63DF-48FB-9466-95E542478205}" type="datetimeFigureOut">
              <a:rPr lang="en-GB" smtClean="0"/>
              <a:t>04/05/2023</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C253E9B-BAB1-4CAE-9D8A-6B4CA449F375}" type="slidenum">
              <a:rPr lang="en-GB" smtClean="0"/>
              <a:t>‹#›</a:t>
            </a:fld>
            <a:endParaRPr lang="en-GB"/>
          </a:p>
        </p:txBody>
      </p:sp>
      <p:grpSp>
        <p:nvGrpSpPr>
          <p:cNvPr id="28" name="Group 27"/>
          <p:cNvGrpSpPr/>
          <p:nvPr/>
        </p:nvGrpSpPr>
        <p:grpSpPr>
          <a:xfrm>
            <a:off x="12803069"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65" name="Group 64"/>
          <p:cNvGrpSpPr/>
          <p:nvPr/>
        </p:nvGrpSpPr>
        <p:grpSpPr>
          <a:xfrm>
            <a:off x="528339"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r>
              <a:rPr lang="en-US" sz="1800" b="0" i="0">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r>
              <a:rPr lang="en-US" sz="1800" b="0" i="0">
                <a:latin typeface="Source Sans Pro"/>
                <a:cs typeface="Source Sans Pro"/>
              </a:rPr>
              <a:t>Education palette</a:t>
            </a:r>
          </a:p>
        </p:txBody>
      </p:sp>
      <p:sp>
        <p:nvSpPr>
          <p:cNvPr id="75" name="TextBox 74"/>
          <p:cNvSpPr txBox="1"/>
          <p:nvPr/>
        </p:nvSpPr>
        <p:spPr>
          <a:xfrm>
            <a:off x="12803069" y="1404523"/>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76" name="TextBox 75"/>
          <p:cNvSpPr txBox="1"/>
          <p:nvPr/>
        </p:nvSpPr>
        <p:spPr>
          <a:xfrm>
            <a:off x="14421687" y="1402066"/>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77" name="TextBox 76"/>
          <p:cNvSpPr txBox="1"/>
          <p:nvPr/>
        </p:nvSpPr>
        <p:spPr>
          <a:xfrm>
            <a:off x="12803069" y="2968204"/>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78" name="TextBox 77"/>
          <p:cNvSpPr txBox="1"/>
          <p:nvPr/>
        </p:nvSpPr>
        <p:spPr>
          <a:xfrm>
            <a:off x="14421687" y="2965747"/>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79" name="TextBox 78"/>
          <p:cNvSpPr txBox="1"/>
          <p:nvPr/>
        </p:nvSpPr>
        <p:spPr>
          <a:xfrm>
            <a:off x="12803069" y="4303684"/>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80" name="TextBox 79"/>
          <p:cNvSpPr txBox="1"/>
          <p:nvPr/>
        </p:nvSpPr>
        <p:spPr>
          <a:xfrm>
            <a:off x="14421687" y="4301227"/>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81" name="TextBox 80"/>
          <p:cNvSpPr txBox="1"/>
          <p:nvPr/>
        </p:nvSpPr>
        <p:spPr>
          <a:xfrm>
            <a:off x="14421687" y="5611827"/>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 name="Picture 8" descr="Anglia_Ruskin_Logo_RGB.png" title="Anglia Ruskin University Logo"/>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10" name="Picture 9" descr="Anglia_Ruskin_Logo_BLAC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0" y="392896"/>
            <a:ext cx="1930401" cy="520476"/>
          </a:xfrm>
          <a:prstGeom prst="rect">
            <a:avLst/>
          </a:prstGeom>
        </p:spPr>
      </p:pic>
    </p:spTree>
    <p:extLst>
      <p:ext uri="{BB962C8B-B14F-4D97-AF65-F5344CB8AC3E}">
        <p14:creationId xmlns:p14="http://schemas.microsoft.com/office/powerpoint/2010/main" val="254578715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366"/>
        </a:solidFill>
        <a:effectLst/>
      </p:bgPr>
    </p:bg>
    <p:spTree>
      <p:nvGrpSpPr>
        <p:cNvPr id="1" name=""/>
        <p:cNvGrpSpPr/>
        <p:nvPr/>
      </p:nvGrpSpPr>
      <p:grpSpPr>
        <a:xfrm>
          <a:off x="0" y="0"/>
          <a:ext cx="0" cy="0"/>
          <a:chOff x="0" y="0"/>
          <a:chExt cx="0" cy="0"/>
        </a:xfrm>
      </p:grpSpPr>
      <p:sp>
        <p:nvSpPr>
          <p:cNvPr id="7" name="Rectangle 6"/>
          <p:cNvSpPr/>
          <p:nvPr/>
        </p:nvSpPr>
        <p:spPr>
          <a:xfrm>
            <a:off x="9499600" y="-219196"/>
            <a:ext cx="2286000" cy="12210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rgbClr val="FFFFFF"/>
                </a:solidFill>
                <a:latin typeface="Source Sans Pro"/>
                <a:cs typeface="Source Sans Pro"/>
              </a:defRPr>
            </a:lvl1pPr>
          </a:lstStyle>
          <a:p>
            <a:fld id="{938B1DCE-078B-9B45-8AF1-08EF51FD2ECA}" type="datetimeFigureOut">
              <a:rPr lang="en-US" smtClean="0"/>
              <a:t>5/4/2023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rgbClr val="FFFFFF"/>
                </a:solidFill>
                <a:latin typeface="Source Sans Pro"/>
                <a:cs typeface="Source Sans Pro"/>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rgbClr val="FFFFFF"/>
                </a:solidFill>
                <a:latin typeface="Source Sans Pro"/>
                <a:cs typeface="Source Sans Pro"/>
              </a:defRPr>
            </a:lvl1pPr>
          </a:lstStyle>
          <a:p>
            <a:fld id="{CC2035AD-ED86-F747-91EE-6D9099079B32}" type="slidenum">
              <a:rPr lang="en-US" smtClean="0"/>
              <a:t>‹#›</a:t>
            </a:fld>
            <a:endParaRPr lang="en-US"/>
          </a:p>
        </p:txBody>
      </p:sp>
      <p:grpSp>
        <p:nvGrpSpPr>
          <p:cNvPr id="49" name="Group 48"/>
          <p:cNvGrpSpPr/>
          <p:nvPr/>
        </p:nvGrpSpPr>
        <p:grpSpPr>
          <a:xfrm>
            <a:off x="12803069" y="373598"/>
            <a:ext cx="2901753" cy="962352"/>
            <a:chOff x="7550001" y="1111278"/>
            <a:chExt cx="962352" cy="962352"/>
          </a:xfrm>
        </p:grpSpPr>
        <p:sp>
          <p:nvSpPr>
            <p:cNvPr id="50" name="Rectangle 49"/>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1" name="TextBox 50"/>
            <p:cNvSpPr txBox="1"/>
            <p:nvPr userDrawn="1"/>
          </p:nvSpPr>
          <p:spPr>
            <a:xfrm>
              <a:off x="7604840" y="1315455"/>
              <a:ext cx="783499" cy="5539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112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47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138</a:t>
              </a:r>
            </a:p>
          </p:txBody>
        </p:sp>
      </p:grpSp>
      <p:grpSp>
        <p:nvGrpSpPr>
          <p:cNvPr id="56" name="Group 55"/>
          <p:cNvGrpSpPr/>
          <p:nvPr/>
        </p:nvGrpSpPr>
        <p:grpSpPr>
          <a:xfrm>
            <a:off x="12803069" y="3256124"/>
            <a:ext cx="1283136" cy="962352"/>
            <a:chOff x="7550001" y="1111278"/>
            <a:chExt cx="962352" cy="962352"/>
          </a:xfrm>
          <a:solidFill>
            <a:srgbClr val="0099FF"/>
          </a:solidFill>
        </p:grpSpPr>
        <p:sp>
          <p:nvSpPr>
            <p:cNvPr id="57" name="Rectangle 56"/>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241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52</a:t>
              </a:r>
            </a:p>
          </p:txBody>
        </p:sp>
      </p:grpSp>
      <p:grpSp>
        <p:nvGrpSpPr>
          <p:cNvPr id="59" name="Group 58"/>
          <p:cNvGrpSpPr/>
          <p:nvPr/>
        </p:nvGrpSpPr>
        <p:grpSpPr>
          <a:xfrm>
            <a:off x="12803069" y="4578225"/>
            <a:ext cx="1283136" cy="962352"/>
            <a:chOff x="7550001" y="1111278"/>
            <a:chExt cx="962352" cy="962352"/>
          </a:xfrm>
          <a:solidFill>
            <a:srgbClr val="CE0037"/>
          </a:solidFill>
        </p:grpSpPr>
        <p:sp>
          <p:nvSpPr>
            <p:cNvPr id="60" name="Rectangle 59"/>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1" name="TextBox 60"/>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206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55</a:t>
              </a:r>
            </a:p>
          </p:txBody>
        </p:sp>
      </p:grpSp>
      <p:grpSp>
        <p:nvGrpSpPr>
          <p:cNvPr id="62" name="Group 61"/>
          <p:cNvGrpSpPr/>
          <p:nvPr/>
        </p:nvGrpSpPr>
        <p:grpSpPr>
          <a:xfrm>
            <a:off x="14421687" y="3256124"/>
            <a:ext cx="1283136" cy="962352"/>
            <a:chOff x="7550001" y="1111278"/>
            <a:chExt cx="962352" cy="962352"/>
          </a:xfrm>
          <a:solidFill>
            <a:srgbClr val="00A9E0"/>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169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224</a:t>
              </a:r>
            </a:p>
          </p:txBody>
        </p:sp>
      </p:grpSp>
      <p:grpSp>
        <p:nvGrpSpPr>
          <p:cNvPr id="65" name="Group 64"/>
          <p:cNvGrpSpPr/>
          <p:nvPr/>
        </p:nvGrpSpPr>
        <p:grpSpPr>
          <a:xfrm>
            <a:off x="14421687" y="4578225"/>
            <a:ext cx="1283136" cy="962352"/>
            <a:chOff x="7550001" y="1111278"/>
            <a:chExt cx="962352" cy="962352"/>
          </a:xfrm>
          <a:solidFill>
            <a:srgbClr val="00BFB3"/>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191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179</a:t>
              </a:r>
            </a:p>
          </p:txBody>
        </p:sp>
      </p:grpSp>
      <p:grpSp>
        <p:nvGrpSpPr>
          <p:cNvPr id="68" name="Group 67"/>
          <p:cNvGrpSpPr/>
          <p:nvPr/>
        </p:nvGrpSpPr>
        <p:grpSpPr>
          <a:xfrm>
            <a:off x="14421687" y="5888825"/>
            <a:ext cx="1283136" cy="962352"/>
            <a:chOff x="7550001" y="1111278"/>
            <a:chExt cx="962352" cy="962352"/>
          </a:xfrm>
          <a:solidFill>
            <a:srgbClr val="A6BBC8"/>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187</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200</a:t>
              </a:r>
            </a:p>
          </p:txBody>
        </p:sp>
      </p:grpSp>
      <p:grpSp>
        <p:nvGrpSpPr>
          <p:cNvPr id="71" name="Group 70"/>
          <p:cNvGrpSpPr/>
          <p:nvPr/>
        </p:nvGrpSpPr>
        <p:grpSpPr>
          <a:xfrm>
            <a:off x="4835912" y="-1181201"/>
            <a:ext cx="1283136" cy="962352"/>
            <a:chOff x="7550001" y="1111278"/>
            <a:chExt cx="962352" cy="962352"/>
          </a:xfrm>
          <a:solidFill>
            <a:srgbClr val="B08A42"/>
          </a:solidFill>
        </p:grpSpPr>
        <p:sp>
          <p:nvSpPr>
            <p:cNvPr id="72" name="Rectangle 71"/>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3" name="TextBox 72"/>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176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138</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66</a:t>
              </a:r>
            </a:p>
          </p:txBody>
        </p:sp>
      </p:grpSp>
      <p:grpSp>
        <p:nvGrpSpPr>
          <p:cNvPr id="74" name="Group 73"/>
          <p:cNvGrpSpPr/>
          <p:nvPr/>
        </p:nvGrpSpPr>
        <p:grpSpPr>
          <a:xfrm>
            <a:off x="12803069" y="1764521"/>
            <a:ext cx="1283136" cy="962352"/>
            <a:chOff x="7550001" y="1111278"/>
            <a:chExt cx="962352" cy="962352"/>
          </a:xfrm>
          <a:solidFill>
            <a:srgbClr val="B5BD00"/>
          </a:solidFill>
        </p:grpSpPr>
        <p:sp>
          <p:nvSpPr>
            <p:cNvPr id="75" name="Rectangle 7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6" name="TextBox 75"/>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181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0</a:t>
              </a:r>
            </a:p>
          </p:txBody>
        </p:sp>
      </p:grpSp>
      <p:grpSp>
        <p:nvGrpSpPr>
          <p:cNvPr id="77" name="Group 76"/>
          <p:cNvGrpSpPr/>
          <p:nvPr/>
        </p:nvGrpSpPr>
        <p:grpSpPr>
          <a:xfrm>
            <a:off x="14421687" y="1764521"/>
            <a:ext cx="1283136" cy="962352"/>
            <a:chOff x="7550001" y="1111278"/>
            <a:chExt cx="962352" cy="962352"/>
          </a:xfrm>
          <a:solidFill>
            <a:srgbClr val="9FAEE5"/>
          </a:solidFill>
        </p:grpSpPr>
        <p:sp>
          <p:nvSpPr>
            <p:cNvPr id="78" name="Rectangle 7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9" name="TextBox 78"/>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159</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174</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229</a:t>
              </a:r>
            </a:p>
          </p:txBody>
        </p:sp>
      </p:grpSp>
      <p:grpSp>
        <p:nvGrpSpPr>
          <p:cNvPr id="80" name="Group 79"/>
          <p:cNvGrpSpPr/>
          <p:nvPr/>
        </p:nvGrpSpPr>
        <p:grpSpPr>
          <a:xfrm>
            <a:off x="528339" y="-1181548"/>
            <a:ext cx="2638195" cy="962352"/>
            <a:chOff x="7550001" y="1111278"/>
            <a:chExt cx="962352" cy="962352"/>
          </a:xfrm>
          <a:solidFill>
            <a:srgbClr val="003366"/>
          </a:solidFill>
        </p:grpSpPr>
        <p:sp>
          <p:nvSpPr>
            <p:cNvPr id="81" name="Rectangle 8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2" name="TextBox 81"/>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0</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51</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102</a:t>
              </a:r>
            </a:p>
          </p:txBody>
        </p:sp>
      </p:grpSp>
      <p:grpSp>
        <p:nvGrpSpPr>
          <p:cNvPr id="83" name="Group 82"/>
          <p:cNvGrpSpPr/>
          <p:nvPr/>
        </p:nvGrpSpPr>
        <p:grpSpPr>
          <a:xfrm>
            <a:off x="3362712" y="-1181201"/>
            <a:ext cx="1283136" cy="962352"/>
            <a:chOff x="7550001" y="1111278"/>
            <a:chExt cx="962352" cy="962352"/>
          </a:xfrm>
          <a:solidFill>
            <a:srgbClr val="42B6E6"/>
          </a:solidFill>
        </p:grpSpPr>
        <p:sp>
          <p:nvSpPr>
            <p:cNvPr id="84" name="Rectangle 8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85" name="TextBox 84"/>
            <p:cNvSpPr txBox="1"/>
            <p:nvPr userDrawn="1"/>
          </p:nvSpPr>
          <p:spPr>
            <a:xfrm>
              <a:off x="7674015" y="1315455"/>
              <a:ext cx="714324" cy="553998"/>
            </a:xfrm>
            <a:prstGeom prst="rect">
              <a:avLst/>
            </a:prstGeom>
            <a:grp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R= 66</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G= 182</a:t>
              </a:r>
            </a:p>
            <a:p>
              <a:pPr marL="0" marR="0" lvl="0" indent="0" defTabSz="914400" eaLnBrk="1" fontAlgn="auto" latinLnBrk="0" hangingPunct="1">
                <a:lnSpc>
                  <a:spcPct val="100000"/>
                </a:lnSpc>
                <a:spcBef>
                  <a:spcPts val="0"/>
                </a:spcBef>
                <a:spcAft>
                  <a:spcPts val="0"/>
                </a:spcAft>
                <a:buClrTx/>
                <a:buSzTx/>
                <a:buFontTx/>
                <a:buNone/>
                <a:defRPr/>
              </a:pPr>
              <a:r>
                <a:rPr kumimoji="0" lang="en-US" sz="1000" b="0" i="0" u="none" strike="noStrike" kern="0" cap="none" spc="0" normalizeH="0" baseline="0" noProof="0">
                  <a:ln>
                    <a:noFill/>
                  </a:ln>
                  <a:solidFill>
                    <a:sysClr val="window" lastClr="FFFFFF"/>
                  </a:solidFill>
                  <a:effectLst/>
                  <a:uLnTx/>
                  <a:uFillTx/>
                  <a:latin typeface="Source Sans Pro"/>
                </a:rPr>
                <a:t>B= 230</a:t>
              </a:r>
            </a:p>
          </p:txBody>
        </p:sp>
      </p:grpSp>
      <p:sp>
        <p:nvSpPr>
          <p:cNvPr id="86" name="TextBox 85"/>
          <p:cNvSpPr txBox="1"/>
          <p:nvPr/>
        </p:nvSpPr>
        <p:spPr>
          <a:xfrm>
            <a:off x="528339" y="-1628076"/>
            <a:ext cx="6705600" cy="369332"/>
          </a:xfrm>
          <a:prstGeom prst="rect">
            <a:avLst/>
          </a:prstGeom>
          <a:noFill/>
        </p:spPr>
        <p:txBody>
          <a:bodyPr wrap="square" rtlCol="0">
            <a:spAutoFit/>
          </a:bodyPr>
          <a:lstStyle/>
          <a:p>
            <a:r>
              <a:rPr lang="en-US" sz="1800" b="0" i="0">
                <a:latin typeface="Source Sans Pro"/>
                <a:cs typeface="Source Sans Pro"/>
              </a:rPr>
              <a:t>Top line palette</a:t>
            </a:r>
          </a:p>
        </p:txBody>
      </p:sp>
      <p:sp>
        <p:nvSpPr>
          <p:cNvPr id="87" name="TextBox 86"/>
          <p:cNvSpPr txBox="1"/>
          <p:nvPr/>
        </p:nvSpPr>
        <p:spPr>
          <a:xfrm>
            <a:off x="12803069" y="-76031"/>
            <a:ext cx="6705600" cy="369332"/>
          </a:xfrm>
          <a:prstGeom prst="rect">
            <a:avLst/>
          </a:prstGeom>
          <a:noFill/>
        </p:spPr>
        <p:txBody>
          <a:bodyPr wrap="square" rtlCol="0">
            <a:spAutoFit/>
          </a:bodyPr>
          <a:lstStyle/>
          <a:p>
            <a:r>
              <a:rPr lang="en-US" sz="1800" b="0" i="0">
                <a:latin typeface="Source Sans Pro"/>
                <a:cs typeface="Source Sans Pro"/>
              </a:rPr>
              <a:t>Education palette</a:t>
            </a:r>
          </a:p>
        </p:txBody>
      </p:sp>
      <p:sp>
        <p:nvSpPr>
          <p:cNvPr id="88" name="TextBox 87"/>
          <p:cNvSpPr txBox="1"/>
          <p:nvPr/>
        </p:nvSpPr>
        <p:spPr>
          <a:xfrm>
            <a:off x="12803069" y="1404523"/>
            <a:ext cx="1283137" cy="276999"/>
          </a:xfrm>
          <a:prstGeom prst="rect">
            <a:avLst/>
          </a:prstGeom>
          <a:noFill/>
        </p:spPr>
        <p:txBody>
          <a:bodyPr wrap="square" rtlCol="0">
            <a:spAutoFit/>
          </a:bodyPr>
          <a:lstStyle/>
          <a:p>
            <a:r>
              <a:rPr lang="en-US" sz="1200" b="0" i="0">
                <a:latin typeface="Source Sans Pro"/>
                <a:cs typeface="Source Sans Pro"/>
              </a:rPr>
              <a:t>Undergrad</a:t>
            </a:r>
          </a:p>
        </p:txBody>
      </p:sp>
      <p:sp>
        <p:nvSpPr>
          <p:cNvPr id="89" name="TextBox 88"/>
          <p:cNvSpPr txBox="1"/>
          <p:nvPr/>
        </p:nvSpPr>
        <p:spPr>
          <a:xfrm>
            <a:off x="14421687" y="1402066"/>
            <a:ext cx="1283137" cy="276999"/>
          </a:xfrm>
          <a:prstGeom prst="rect">
            <a:avLst/>
          </a:prstGeom>
          <a:noFill/>
        </p:spPr>
        <p:txBody>
          <a:bodyPr wrap="square" rtlCol="0">
            <a:spAutoFit/>
          </a:bodyPr>
          <a:lstStyle/>
          <a:p>
            <a:r>
              <a:rPr lang="en-US" sz="1200" b="0" i="0">
                <a:latin typeface="Source Sans Pro"/>
                <a:cs typeface="Source Sans Pro"/>
              </a:rPr>
              <a:t>Postgrad</a:t>
            </a:r>
          </a:p>
        </p:txBody>
      </p:sp>
      <p:sp>
        <p:nvSpPr>
          <p:cNvPr id="90" name="TextBox 89"/>
          <p:cNvSpPr txBox="1"/>
          <p:nvPr/>
        </p:nvSpPr>
        <p:spPr>
          <a:xfrm>
            <a:off x="12803069" y="2968204"/>
            <a:ext cx="1283137" cy="276999"/>
          </a:xfrm>
          <a:prstGeom prst="rect">
            <a:avLst/>
          </a:prstGeom>
          <a:noFill/>
        </p:spPr>
        <p:txBody>
          <a:bodyPr wrap="square" rtlCol="0">
            <a:spAutoFit/>
          </a:bodyPr>
          <a:lstStyle/>
          <a:p>
            <a:r>
              <a:rPr lang="en-US" sz="1200" b="0" i="0">
                <a:latin typeface="Source Sans Pro"/>
                <a:cs typeface="Source Sans Pro"/>
              </a:rPr>
              <a:t>ALSS</a:t>
            </a:r>
          </a:p>
        </p:txBody>
      </p:sp>
      <p:sp>
        <p:nvSpPr>
          <p:cNvPr id="91" name="TextBox 90"/>
          <p:cNvSpPr txBox="1"/>
          <p:nvPr/>
        </p:nvSpPr>
        <p:spPr>
          <a:xfrm>
            <a:off x="14421687" y="2965747"/>
            <a:ext cx="1283137" cy="276999"/>
          </a:xfrm>
          <a:prstGeom prst="rect">
            <a:avLst/>
          </a:prstGeom>
          <a:noFill/>
        </p:spPr>
        <p:txBody>
          <a:bodyPr wrap="square" rtlCol="0">
            <a:spAutoFit/>
          </a:bodyPr>
          <a:lstStyle/>
          <a:p>
            <a:r>
              <a:rPr lang="en-US" sz="1200" b="0" i="0">
                <a:latin typeface="Source Sans Pro"/>
                <a:cs typeface="Source Sans Pro"/>
              </a:rPr>
              <a:t>HSCE</a:t>
            </a:r>
          </a:p>
        </p:txBody>
      </p:sp>
      <p:sp>
        <p:nvSpPr>
          <p:cNvPr id="92" name="TextBox 91"/>
          <p:cNvSpPr txBox="1"/>
          <p:nvPr/>
        </p:nvSpPr>
        <p:spPr>
          <a:xfrm>
            <a:off x="12803069" y="4303684"/>
            <a:ext cx="1283137" cy="276999"/>
          </a:xfrm>
          <a:prstGeom prst="rect">
            <a:avLst/>
          </a:prstGeom>
          <a:noFill/>
        </p:spPr>
        <p:txBody>
          <a:bodyPr wrap="square" rtlCol="0">
            <a:spAutoFit/>
          </a:bodyPr>
          <a:lstStyle/>
          <a:p>
            <a:r>
              <a:rPr lang="en-US" sz="1200" b="0" i="0">
                <a:latin typeface="Source Sans Pro"/>
                <a:cs typeface="Source Sans Pro"/>
              </a:rPr>
              <a:t>MS</a:t>
            </a:r>
          </a:p>
        </p:txBody>
      </p:sp>
      <p:sp>
        <p:nvSpPr>
          <p:cNvPr id="93" name="TextBox 92"/>
          <p:cNvSpPr txBox="1"/>
          <p:nvPr/>
        </p:nvSpPr>
        <p:spPr>
          <a:xfrm>
            <a:off x="14421687" y="4301227"/>
            <a:ext cx="1283137" cy="276999"/>
          </a:xfrm>
          <a:prstGeom prst="rect">
            <a:avLst/>
          </a:prstGeom>
          <a:noFill/>
        </p:spPr>
        <p:txBody>
          <a:bodyPr wrap="square" rtlCol="0">
            <a:spAutoFit/>
          </a:bodyPr>
          <a:lstStyle/>
          <a:p>
            <a:r>
              <a:rPr lang="en-US" sz="1200" b="0" i="0">
                <a:latin typeface="Source Sans Pro"/>
                <a:cs typeface="Source Sans Pro"/>
              </a:rPr>
              <a:t>S&amp;T</a:t>
            </a:r>
          </a:p>
        </p:txBody>
      </p:sp>
      <p:sp>
        <p:nvSpPr>
          <p:cNvPr id="94" name="TextBox 93"/>
          <p:cNvSpPr txBox="1"/>
          <p:nvPr/>
        </p:nvSpPr>
        <p:spPr>
          <a:xfrm>
            <a:off x="14421687" y="5611827"/>
            <a:ext cx="1283137" cy="276999"/>
          </a:xfrm>
          <a:prstGeom prst="rect">
            <a:avLst/>
          </a:prstGeom>
          <a:noFill/>
        </p:spPr>
        <p:txBody>
          <a:bodyPr wrap="square" rtlCol="0">
            <a:spAutoFit/>
          </a:bodyPr>
          <a:lstStyle/>
          <a:p>
            <a:r>
              <a:rPr lang="en-US" sz="1200" b="0" i="0">
                <a:latin typeface="Source Sans Pro"/>
                <a:cs typeface="Source Sans Pro"/>
              </a:rPr>
              <a:t>LAIBS</a:t>
            </a:r>
          </a:p>
        </p:txBody>
      </p:sp>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96" name="Picture 95" descr="Anglia_Ruskin_Logo_WHITE.png" title="Anglia Ruskin University Logo"/>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768" y="285826"/>
            <a:ext cx="2726944" cy="679704"/>
          </a:xfrm>
          <a:prstGeom prst="rect">
            <a:avLst/>
          </a:prstGeom>
        </p:spPr>
      </p:pic>
      <p:pic>
        <p:nvPicPr>
          <p:cNvPr id="97" name="Picture 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3" name="Picture 52"/>
          <p:cNvPicPr>
            <a:picLocks noChangeAspect="1"/>
          </p:cNvPicPr>
          <p:nvPr/>
        </p:nvPicPr>
        <p:blipFill>
          <a:blip r:embed="rId9"/>
          <a:stretch>
            <a:fillRect/>
          </a:stretch>
        </p:blipFill>
        <p:spPr>
          <a:xfrm>
            <a:off x="9652000" y="392896"/>
            <a:ext cx="1930401" cy="520476"/>
          </a:xfrm>
          <a:prstGeom prst="rect">
            <a:avLst/>
          </a:prstGeom>
        </p:spPr>
      </p:pic>
    </p:spTree>
    <p:extLst>
      <p:ext uri="{BB962C8B-B14F-4D97-AF65-F5344CB8AC3E}">
        <p14:creationId xmlns:p14="http://schemas.microsoft.com/office/powerpoint/2010/main" val="3578443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txStyles>
    <p:titleStyle>
      <a:lvl1pPr algn="l" defTabSz="457200" rtl="0" eaLnBrk="1" latinLnBrk="0" hangingPunct="1">
        <a:spcBef>
          <a:spcPct val="0"/>
        </a:spcBef>
        <a:buNone/>
        <a:defRPr sz="4400" b="0" i="0" kern="1200">
          <a:solidFill>
            <a:schemeClr val="bg1"/>
          </a:solidFill>
          <a:latin typeface="Stag Medium"/>
          <a:ea typeface="+mj-ea"/>
          <a:cs typeface="Stag Medium"/>
        </a:defRPr>
      </a:lvl1pPr>
    </p:titleStyle>
    <p:bodyStyle>
      <a:lvl1pPr marL="3429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1pPr>
      <a:lvl2pPr marL="8001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2pPr>
      <a:lvl3pPr marL="12573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3pPr>
      <a:lvl4pPr marL="17145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4pPr>
      <a:lvl5pPr marL="2171700" indent="-342900" algn="l" defTabSz="457200" rtl="0" eaLnBrk="1" latinLnBrk="0" hangingPunct="1">
        <a:spcBef>
          <a:spcPct val="20000"/>
        </a:spcBef>
        <a:buFont typeface="Arial" charset="0"/>
        <a:buChar char="•"/>
        <a:defRPr sz="2400" kern="1200">
          <a:solidFill>
            <a:srgbClr val="FFFFFF"/>
          </a:solidFill>
          <a:latin typeface="Source Sans Pro"/>
          <a:ea typeface="+mn-ea"/>
          <a:cs typeface="Source Sans Pro"/>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3503F6B9-63DF-48FB-9466-95E542478205}" type="datetimeFigureOut">
              <a:rPr lang="en-GB" smtClean="0"/>
              <a:t>04/05/2023</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AC253E9B-BAB1-4CAE-9D8A-6B4CA449F375}"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9057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hyperlink" Target="mailto:finance@london.aru.ac.uk" TargetMode="External"/><Relationship Id="rId2" Type="http://schemas.openxmlformats.org/officeDocument/2006/relationships/hyperlink" Target="mailto:attendance@london.aru.ac.uk" TargetMode="Externa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atista.com/statistics/676995/university-degree-awards-uk/#:~:text=In%202018%2C%20approximately%2049%20percent,the%20eleventh%2Dhighest%20in%20Europe" TargetMode="External"/><Relationship Id="rId2" Type="http://schemas.openxmlformats.org/officeDocument/2006/relationships/hyperlink" Target="https://www.independent.co.uk/news/uk/home-news/attention-span-average-british-person-tuned-in-concentration-mobile-phone-a8131156.Html"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B80B4-EC6A-40D0-A28C-BB5F9D58D1EA}"/>
              </a:ext>
            </a:extLst>
          </p:cNvPr>
          <p:cNvSpPr>
            <a:spLocks noGrp="1"/>
          </p:cNvSpPr>
          <p:nvPr>
            <p:ph type="ctrTitle"/>
          </p:nvPr>
        </p:nvSpPr>
        <p:spPr/>
        <p:txBody>
          <a:bodyPr/>
          <a:lstStyle/>
          <a:p>
            <a:r>
              <a:rPr lang="en-GB" dirty="0"/>
              <a:t>Research Skills 1</a:t>
            </a:r>
          </a:p>
        </p:txBody>
      </p:sp>
      <p:sp>
        <p:nvSpPr>
          <p:cNvPr id="3" name="Subtitle 2">
            <a:extLst>
              <a:ext uri="{FF2B5EF4-FFF2-40B4-BE49-F238E27FC236}">
                <a16:creationId xmlns:a16="http://schemas.microsoft.com/office/drawing/2014/main" id="{4FFB8181-0654-411F-A295-2D4B458D14C9}"/>
              </a:ext>
            </a:extLst>
          </p:cNvPr>
          <p:cNvSpPr>
            <a:spLocks noGrp="1"/>
          </p:cNvSpPr>
          <p:nvPr>
            <p:ph type="subTitle" idx="1"/>
          </p:nvPr>
        </p:nvSpPr>
        <p:spPr/>
        <p:txBody>
          <a:bodyPr>
            <a:normAutofit/>
          </a:bodyPr>
          <a:lstStyle/>
          <a:p>
            <a:r>
              <a:rPr lang="en-GB" sz="2400" dirty="0">
                <a:solidFill>
                  <a:schemeClr val="tx1"/>
                </a:solidFill>
              </a:rPr>
              <a:t>Week 1</a:t>
            </a:r>
          </a:p>
          <a:p>
            <a:r>
              <a:rPr lang="en-GB" sz="2400" dirty="0">
                <a:solidFill>
                  <a:schemeClr val="tx1"/>
                </a:solidFill>
              </a:rPr>
              <a:t>Course Introduction</a:t>
            </a:r>
          </a:p>
          <a:p>
            <a:r>
              <a:rPr lang="en-GB" sz="2400" dirty="0">
                <a:solidFill>
                  <a:schemeClr val="tx1"/>
                </a:solidFill>
              </a:rPr>
              <a:t>Lecturer’s Version</a:t>
            </a:r>
          </a:p>
        </p:txBody>
      </p:sp>
    </p:spTree>
    <p:extLst>
      <p:ext uri="{BB962C8B-B14F-4D97-AF65-F5344CB8AC3E}">
        <p14:creationId xmlns:p14="http://schemas.microsoft.com/office/powerpoint/2010/main" val="414925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6AC3-66EA-443E-A5B8-250A037F3D09}"/>
              </a:ext>
            </a:extLst>
          </p:cNvPr>
          <p:cNvSpPr>
            <a:spLocks noGrp="1"/>
          </p:cNvSpPr>
          <p:nvPr>
            <p:ph type="title"/>
          </p:nvPr>
        </p:nvSpPr>
        <p:spPr/>
        <p:txBody>
          <a:bodyPr/>
          <a:lstStyle/>
          <a:p>
            <a:r>
              <a:rPr lang="en-GB" dirty="0"/>
              <a:t>Activity 3 - Navigating the Research Skills 1 VLE page</a:t>
            </a:r>
          </a:p>
        </p:txBody>
      </p:sp>
      <p:sp>
        <p:nvSpPr>
          <p:cNvPr id="3" name="Content Placeholder 2">
            <a:extLst>
              <a:ext uri="{FF2B5EF4-FFF2-40B4-BE49-F238E27FC236}">
                <a16:creationId xmlns:a16="http://schemas.microsoft.com/office/drawing/2014/main" id="{9A70FE85-57E7-49DA-9D6B-856FF63F5DE9}"/>
              </a:ext>
            </a:extLst>
          </p:cNvPr>
          <p:cNvSpPr>
            <a:spLocks noGrp="1"/>
          </p:cNvSpPr>
          <p:nvPr>
            <p:ph idx="1"/>
          </p:nvPr>
        </p:nvSpPr>
        <p:spPr/>
        <p:txBody>
          <a:bodyPr/>
          <a:lstStyle/>
          <a:p>
            <a:r>
              <a:rPr lang="en-GB" dirty="0"/>
              <a:t>Using what you have just learned about the VLE page, find the answers to the questions on the handout.</a:t>
            </a:r>
          </a:p>
        </p:txBody>
      </p:sp>
    </p:spTree>
    <p:extLst>
      <p:ext uri="{BB962C8B-B14F-4D97-AF65-F5344CB8AC3E}">
        <p14:creationId xmlns:p14="http://schemas.microsoft.com/office/powerpoint/2010/main" val="122505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03C58-7EF1-41BC-8547-95455EEC53F1}"/>
              </a:ext>
            </a:extLst>
          </p:cNvPr>
          <p:cNvSpPr>
            <a:spLocks noGrp="1"/>
          </p:cNvSpPr>
          <p:nvPr>
            <p:ph type="title"/>
          </p:nvPr>
        </p:nvSpPr>
        <p:spPr/>
        <p:txBody>
          <a:bodyPr/>
          <a:lstStyle/>
          <a:p>
            <a:r>
              <a:rPr lang="en-GB" dirty="0"/>
              <a:t>Activity 3 Answers</a:t>
            </a:r>
          </a:p>
        </p:txBody>
      </p:sp>
      <p:sp>
        <p:nvSpPr>
          <p:cNvPr id="3" name="Content Placeholder 2">
            <a:extLst>
              <a:ext uri="{FF2B5EF4-FFF2-40B4-BE49-F238E27FC236}">
                <a16:creationId xmlns:a16="http://schemas.microsoft.com/office/drawing/2014/main" id="{06A5672B-E097-44CF-9DDC-CE72D47453B3}"/>
              </a:ext>
            </a:extLst>
          </p:cNvPr>
          <p:cNvSpPr>
            <a:spLocks noGrp="1"/>
          </p:cNvSpPr>
          <p:nvPr>
            <p:ph idx="1"/>
          </p:nvPr>
        </p:nvSpPr>
        <p:spPr/>
        <p:txBody>
          <a:bodyPr>
            <a:normAutofit/>
          </a:bodyPr>
          <a:lstStyle/>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What are we studying about next week in Research Skills 1?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The Importance of reliable source – fake news – how to do an online search</a:t>
            </a: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Is there a quiz I have to do next week?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Yes, students always have to do all of the quizzes.</a:t>
            </a:r>
            <a:endParaRPr lang="en-GB" sz="1800" dirty="0">
              <a:effectLst/>
              <a:latin typeface="Raleway" pitchFamily="2" charset="0"/>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Where can I find the find video for this class?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My Modules – Research Skills 1 – Lecture Recordings</a:t>
            </a:r>
            <a:endParaRPr lang="en-GB" sz="1800" dirty="0">
              <a:effectLst/>
              <a:latin typeface="Raleway" pitchFamily="2" charset="0"/>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Where do find information about the assessment?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My Modules – Research Skills 1 – Assessments and Assessment information</a:t>
            </a:r>
            <a:endParaRPr lang="en-GB" sz="1800" dirty="0">
              <a:effectLst/>
              <a:latin typeface="Raleway" pitchFamily="2" charset="0"/>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When is the assessment for RE1?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Weeks 11 + 12</a:t>
            </a:r>
            <a:endParaRPr lang="en-GB" sz="1800" dirty="0">
              <a:effectLst/>
              <a:latin typeface="Raleway" pitchFamily="2" charset="0"/>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When can I see the answers for the materials in class?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At the end of each week</a:t>
            </a:r>
            <a:endParaRPr lang="en-GB" sz="1800" dirty="0">
              <a:effectLst/>
              <a:latin typeface="Raleway" pitchFamily="2" charset="0"/>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Can I prepare ahead of the class?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Yes, you can see the class materials 2 weeks ahead of time</a:t>
            </a:r>
            <a:endParaRPr lang="en-GB" sz="1800" dirty="0">
              <a:effectLst/>
              <a:latin typeface="Raleway" pitchFamily="2" charset="0"/>
              <a:ea typeface="DengXian" panose="02010600030101010101" pitchFamily="2" charset="-122"/>
              <a:cs typeface="Times New Roman" panose="02020603050405020304" pitchFamily="18" charset="0"/>
            </a:endParaRPr>
          </a:p>
          <a:p>
            <a:pPr marL="342900" lvl="0" indent="-342900">
              <a:lnSpc>
                <a:spcPct val="107000"/>
              </a:lnSpc>
              <a:buFont typeface="+mj-lt"/>
              <a:buAutoNum type="arabicPeriod"/>
            </a:pPr>
            <a:r>
              <a:rPr lang="en-GB" sz="1800" dirty="0">
                <a:solidFill>
                  <a:srgbClr val="0D0D0D"/>
                </a:solidFill>
                <a:effectLst/>
                <a:latin typeface="Raleway" pitchFamily="2" charset="0"/>
                <a:ea typeface="DengXian" panose="02010600030101010101" pitchFamily="2" charset="-122"/>
                <a:cs typeface="Times New Roman" panose="02020603050405020304" pitchFamily="18" charset="0"/>
              </a:rPr>
              <a:t>What do I do if I miss a class? </a:t>
            </a:r>
            <a:r>
              <a:rPr lang="en-GB" sz="1800" dirty="0">
                <a:solidFill>
                  <a:srgbClr val="FF0000"/>
                </a:solidFill>
                <a:effectLst/>
                <a:latin typeface="Raleway" pitchFamily="2" charset="0"/>
                <a:ea typeface="DengXian" panose="02010600030101010101" pitchFamily="2" charset="-122"/>
                <a:cs typeface="Times New Roman" panose="02020603050405020304" pitchFamily="18" charset="0"/>
              </a:rPr>
              <a:t>Go through the materials and watch the video</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Tree>
    <p:extLst>
      <p:ext uri="{BB962C8B-B14F-4D97-AF65-F5344CB8AC3E}">
        <p14:creationId xmlns:p14="http://schemas.microsoft.com/office/powerpoint/2010/main" val="40635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AADB-2993-4A94-98B4-50A2ECF5CC77}"/>
              </a:ext>
            </a:extLst>
          </p:cNvPr>
          <p:cNvSpPr>
            <a:spLocks noGrp="1"/>
          </p:cNvSpPr>
          <p:nvPr>
            <p:ph type="title"/>
          </p:nvPr>
        </p:nvSpPr>
        <p:spPr/>
        <p:txBody>
          <a:bodyPr/>
          <a:lstStyle/>
          <a:p>
            <a:r>
              <a:rPr lang="en-GB" dirty="0"/>
              <a:t>Lectures</a:t>
            </a:r>
          </a:p>
        </p:txBody>
      </p:sp>
      <p:sp>
        <p:nvSpPr>
          <p:cNvPr id="3" name="Content Placeholder 2">
            <a:extLst>
              <a:ext uri="{FF2B5EF4-FFF2-40B4-BE49-F238E27FC236}">
                <a16:creationId xmlns:a16="http://schemas.microsoft.com/office/drawing/2014/main" id="{2130AE8A-D284-4CBF-A1C2-0214D34DE007}"/>
              </a:ext>
            </a:extLst>
          </p:cNvPr>
          <p:cNvSpPr>
            <a:spLocks noGrp="1"/>
          </p:cNvSpPr>
          <p:nvPr>
            <p:ph idx="1"/>
          </p:nvPr>
        </p:nvSpPr>
        <p:spPr/>
        <p:txBody>
          <a:bodyPr/>
          <a:lstStyle/>
          <a:p>
            <a:r>
              <a:rPr lang="en-GB" sz="2000" dirty="0"/>
              <a:t>It is not enough to only attend lectures. As full-time students you are expected to study 12 hours per week outside of lectures (that’s 3 hours of extra work for every lecture you attend)  </a:t>
            </a:r>
          </a:p>
          <a:p>
            <a:pPr marL="0" indent="0">
              <a:buNone/>
            </a:pPr>
            <a:endParaRPr lang="en-GB" sz="2000" dirty="0"/>
          </a:p>
          <a:p>
            <a:r>
              <a:rPr lang="en-GB" sz="2000" dirty="0"/>
              <a:t>Your lectures are 3 hours long. </a:t>
            </a:r>
          </a:p>
          <a:p>
            <a:endParaRPr lang="en-GB" sz="2000" dirty="0"/>
          </a:p>
          <a:p>
            <a:r>
              <a:rPr lang="en-GB" sz="2000" dirty="0"/>
              <a:t>The average attention span of an adult is about 14 minutes (</a:t>
            </a:r>
            <a:r>
              <a:rPr lang="en-GB" sz="2000" dirty="0">
                <a:latin typeface="Arial" panose="020B0604020202020204" pitchFamily="34" charset="0"/>
                <a:cs typeface="Arial" panose="020B0604020202020204" pitchFamily="34" charset="0"/>
              </a:rPr>
              <a:t>Elsworthy</a:t>
            </a:r>
            <a:r>
              <a:rPr lang="en-GB" sz="2000" dirty="0"/>
              <a:t>, 2017) </a:t>
            </a:r>
          </a:p>
          <a:p>
            <a:endParaRPr lang="en-GB" sz="2000" dirty="0"/>
          </a:p>
          <a:p>
            <a:r>
              <a:rPr lang="en-GB" sz="2000" dirty="0"/>
              <a:t>At some point your mind will wander off task, this is normal.</a:t>
            </a:r>
          </a:p>
          <a:p>
            <a:endParaRPr lang="en-GB" sz="2000" dirty="0"/>
          </a:p>
          <a:p>
            <a:r>
              <a:rPr lang="en-GB" sz="2000" dirty="0"/>
              <a:t>Lecturers break up </a:t>
            </a:r>
            <a:r>
              <a:rPr lang="en-GB" sz="2000" dirty="0">
                <a:solidFill>
                  <a:schemeClr val="tx1"/>
                </a:solidFill>
              </a:rPr>
              <a:t>the 3-hour sessions </a:t>
            </a:r>
            <a:r>
              <a:rPr lang="en-GB" sz="2000" dirty="0"/>
              <a:t>into lectures and tasks to keep students focused.</a:t>
            </a:r>
          </a:p>
          <a:p>
            <a:endParaRPr lang="en-GB" dirty="0"/>
          </a:p>
        </p:txBody>
      </p:sp>
    </p:spTree>
    <p:extLst>
      <p:ext uri="{BB962C8B-B14F-4D97-AF65-F5344CB8AC3E}">
        <p14:creationId xmlns:p14="http://schemas.microsoft.com/office/powerpoint/2010/main" val="34189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07C2-DEBB-B656-6F02-25EFEBC00E9D}"/>
              </a:ext>
            </a:extLst>
          </p:cNvPr>
          <p:cNvSpPr>
            <a:spLocks noGrp="1"/>
          </p:cNvSpPr>
          <p:nvPr>
            <p:ph type="title"/>
          </p:nvPr>
        </p:nvSpPr>
        <p:spPr/>
        <p:txBody>
          <a:bodyPr/>
          <a:lstStyle/>
          <a:p>
            <a:r>
              <a:rPr lang="en-GB" dirty="0"/>
              <a:t>How to get the most out of lectures</a:t>
            </a:r>
          </a:p>
        </p:txBody>
      </p:sp>
      <p:sp>
        <p:nvSpPr>
          <p:cNvPr id="3" name="Content Placeholder 2">
            <a:extLst>
              <a:ext uri="{FF2B5EF4-FFF2-40B4-BE49-F238E27FC236}">
                <a16:creationId xmlns:a16="http://schemas.microsoft.com/office/drawing/2014/main" id="{CEA650F7-FC6A-D0EF-4FEB-1590DED9AAB3}"/>
              </a:ext>
            </a:extLst>
          </p:cNvPr>
          <p:cNvSpPr>
            <a:spLocks noGrp="1"/>
          </p:cNvSpPr>
          <p:nvPr>
            <p:ph idx="1"/>
          </p:nvPr>
        </p:nvSpPr>
        <p:spPr>
          <a:xfrm>
            <a:off x="838200" y="1825625"/>
            <a:ext cx="9387177" cy="4351338"/>
          </a:xfrm>
        </p:spPr>
        <p:txBody>
          <a:bodyPr>
            <a:normAutofit/>
          </a:bodyPr>
          <a:lstStyle/>
          <a:p>
            <a:pPr marL="0" indent="0">
              <a:buNone/>
            </a:pPr>
            <a:r>
              <a:rPr lang="en-GB" sz="1900" b="1" dirty="0"/>
              <a:t>Be prepared</a:t>
            </a:r>
          </a:p>
          <a:p>
            <a:r>
              <a:rPr lang="en-GB" sz="1600" dirty="0"/>
              <a:t>The lecture materials are made available to you two weeks ahead of time.</a:t>
            </a:r>
          </a:p>
          <a:p>
            <a:r>
              <a:rPr lang="en-GB" sz="1600" dirty="0"/>
              <a:t>By going through the materials before class, you will be able to ask any questions on points you want clarified. You will also be able to contribute in a meaningful way.</a:t>
            </a:r>
          </a:p>
          <a:p>
            <a:pPr marL="0" indent="0">
              <a:buNone/>
            </a:pPr>
            <a:endParaRPr lang="en-GB" sz="1600" dirty="0"/>
          </a:p>
          <a:p>
            <a:pPr marL="0" indent="0">
              <a:buNone/>
            </a:pPr>
            <a:r>
              <a:rPr lang="en-GB" sz="1900" b="1" dirty="0"/>
              <a:t>Do the quizzes</a:t>
            </a:r>
          </a:p>
          <a:p>
            <a:r>
              <a:rPr lang="en-GB" sz="1600" dirty="0"/>
              <a:t>The quizzes test your understanding of the main content of the lecture. They are also quite short, so are quick to do. </a:t>
            </a:r>
          </a:p>
          <a:p>
            <a:r>
              <a:rPr lang="en-GB" sz="1600" dirty="0"/>
              <a:t>The quizzes are also used to track engagement. </a:t>
            </a:r>
          </a:p>
          <a:p>
            <a:pPr marL="0" indent="0">
              <a:buNone/>
            </a:pPr>
            <a:endParaRPr lang="en-GB" sz="1600" dirty="0"/>
          </a:p>
          <a:p>
            <a:pPr marL="0" indent="0">
              <a:buNone/>
            </a:pPr>
            <a:r>
              <a:rPr lang="en-GB" sz="1900" b="1" dirty="0"/>
              <a:t>Do the reading</a:t>
            </a:r>
          </a:p>
          <a:p>
            <a:r>
              <a:rPr lang="en-GB" sz="1600" dirty="0"/>
              <a:t>Each class is supported by a chapter from your textbook accessed on </a:t>
            </a:r>
            <a:r>
              <a:rPr lang="en-GB" sz="1600" dirty="0" err="1"/>
              <a:t>Kortext</a:t>
            </a:r>
            <a:r>
              <a:rPr lang="en-GB" sz="1600" dirty="0"/>
              <a:t> – ‘How to use your reading in your essays’ by Jeanne Godfrey.</a:t>
            </a:r>
          </a:p>
          <a:p>
            <a:r>
              <a:rPr lang="en-GB" sz="1600" dirty="0"/>
              <a:t>This will give you a deeper understanding of what we are studying.</a:t>
            </a:r>
          </a:p>
        </p:txBody>
      </p:sp>
    </p:spTree>
    <p:extLst>
      <p:ext uri="{BB962C8B-B14F-4D97-AF65-F5344CB8AC3E}">
        <p14:creationId xmlns:p14="http://schemas.microsoft.com/office/powerpoint/2010/main" val="375768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F374-70F8-9EF4-BB6E-A3F697C83E42}"/>
              </a:ext>
            </a:extLst>
          </p:cNvPr>
          <p:cNvSpPr>
            <a:spLocks noGrp="1"/>
          </p:cNvSpPr>
          <p:nvPr>
            <p:ph type="title"/>
          </p:nvPr>
        </p:nvSpPr>
        <p:spPr/>
        <p:txBody>
          <a:bodyPr/>
          <a:lstStyle/>
          <a:p>
            <a:r>
              <a:rPr lang="en-GB" dirty="0"/>
              <a:t>How to get the most out of lectures</a:t>
            </a:r>
          </a:p>
        </p:txBody>
      </p:sp>
      <p:sp>
        <p:nvSpPr>
          <p:cNvPr id="3" name="Content Placeholder 2">
            <a:extLst>
              <a:ext uri="{FF2B5EF4-FFF2-40B4-BE49-F238E27FC236}">
                <a16:creationId xmlns:a16="http://schemas.microsoft.com/office/drawing/2014/main" id="{1D08DB6D-F345-B3E1-3969-7873C47074F6}"/>
              </a:ext>
            </a:extLst>
          </p:cNvPr>
          <p:cNvSpPr>
            <a:spLocks noGrp="1"/>
          </p:cNvSpPr>
          <p:nvPr>
            <p:ph idx="1"/>
          </p:nvPr>
        </p:nvSpPr>
        <p:spPr>
          <a:xfrm>
            <a:off x="838200" y="1825625"/>
            <a:ext cx="9944819" cy="4351338"/>
          </a:xfrm>
        </p:spPr>
        <p:txBody>
          <a:bodyPr>
            <a:normAutofit fontScale="77500" lnSpcReduction="20000"/>
          </a:bodyPr>
          <a:lstStyle/>
          <a:p>
            <a:pPr marL="0" indent="0">
              <a:buNone/>
            </a:pPr>
            <a:r>
              <a:rPr lang="en-GB" sz="2400" b="1" dirty="0"/>
              <a:t>Make sure your tech is working </a:t>
            </a:r>
          </a:p>
          <a:p>
            <a:r>
              <a:rPr lang="en-GB" sz="2000" dirty="0"/>
              <a:t>Make sure you have access to a computer. Make sure you can log in to your emails, VLE, digital library and </a:t>
            </a:r>
            <a:r>
              <a:rPr lang="en-GB" sz="2000" dirty="0" err="1"/>
              <a:t>Kortext</a:t>
            </a:r>
            <a:r>
              <a:rPr lang="en-GB" sz="2000" dirty="0"/>
              <a:t>. </a:t>
            </a:r>
          </a:p>
          <a:p>
            <a:r>
              <a:rPr lang="en-GB" sz="2000" dirty="0"/>
              <a:t>This is your responsibility, not the responsibility of the lecturer. If you have any issues, contact Online Support on the VLE- My Modules- Online support. This should be done outside of lectures </a:t>
            </a:r>
          </a:p>
          <a:p>
            <a:endParaRPr lang="en-GB" sz="2000" dirty="0"/>
          </a:p>
          <a:p>
            <a:pPr marL="0" indent="0">
              <a:buNone/>
            </a:pPr>
            <a:r>
              <a:rPr lang="en-GB" sz="2400" b="1" dirty="0"/>
              <a:t>Don’t miss lectures</a:t>
            </a:r>
            <a:r>
              <a:rPr lang="en-GB" sz="2400" dirty="0"/>
              <a:t> (even if you are busy or tired or just fed up)</a:t>
            </a:r>
          </a:p>
          <a:p>
            <a:r>
              <a:rPr lang="en-GB" sz="2000" dirty="0"/>
              <a:t>Coming to lectures is always better than not coming.  </a:t>
            </a:r>
          </a:p>
          <a:p>
            <a:endParaRPr lang="en-GB" sz="2000" dirty="0"/>
          </a:p>
          <a:p>
            <a:pPr marL="0" indent="0">
              <a:buNone/>
            </a:pPr>
            <a:r>
              <a:rPr lang="en-GB" sz="2400" b="1" dirty="0"/>
              <a:t>If you miss a class, catch up</a:t>
            </a:r>
            <a:r>
              <a:rPr lang="en-GB" sz="2400" dirty="0"/>
              <a:t>! </a:t>
            </a:r>
          </a:p>
          <a:p>
            <a:r>
              <a:rPr lang="en-GB" sz="2000" dirty="0"/>
              <a:t>Work through the lecturer’s version of the material with the answers. Watch the videos to help you to catch up. </a:t>
            </a:r>
          </a:p>
          <a:p>
            <a:endParaRPr lang="en-GB" sz="2000" dirty="0"/>
          </a:p>
          <a:p>
            <a:pPr marL="0" indent="0">
              <a:buNone/>
            </a:pPr>
            <a:r>
              <a:rPr lang="en-GB" sz="2400" b="1" dirty="0"/>
              <a:t>Have a positive attitude </a:t>
            </a:r>
          </a:p>
          <a:p>
            <a:r>
              <a:rPr lang="en-GB" sz="2000" dirty="0"/>
              <a:t>Where there is a will, there is a way! You have the full support of the university and your lecturers behind you!</a:t>
            </a:r>
            <a:endParaRPr lang="en-GB" dirty="0"/>
          </a:p>
        </p:txBody>
      </p:sp>
    </p:spTree>
    <p:extLst>
      <p:ext uri="{BB962C8B-B14F-4D97-AF65-F5344CB8AC3E}">
        <p14:creationId xmlns:p14="http://schemas.microsoft.com/office/powerpoint/2010/main" val="350174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FC67-19F1-41A0-BABD-4C944482F517}"/>
              </a:ext>
            </a:extLst>
          </p:cNvPr>
          <p:cNvSpPr>
            <a:spLocks noGrp="1"/>
          </p:cNvSpPr>
          <p:nvPr>
            <p:ph type="title"/>
          </p:nvPr>
        </p:nvSpPr>
        <p:spPr/>
        <p:txBody>
          <a:bodyPr/>
          <a:lstStyle/>
          <a:p>
            <a:r>
              <a:rPr lang="en-GB" dirty="0"/>
              <a:t>Activity 4: Ground Rules</a:t>
            </a:r>
          </a:p>
        </p:txBody>
      </p:sp>
      <p:sp>
        <p:nvSpPr>
          <p:cNvPr id="3" name="Content Placeholder 2">
            <a:extLst>
              <a:ext uri="{FF2B5EF4-FFF2-40B4-BE49-F238E27FC236}">
                <a16:creationId xmlns:a16="http://schemas.microsoft.com/office/drawing/2014/main" id="{C6A7A655-E039-419B-A2A9-1B850C0DB48B}"/>
              </a:ext>
            </a:extLst>
          </p:cNvPr>
          <p:cNvSpPr>
            <a:spLocks noGrp="1"/>
          </p:cNvSpPr>
          <p:nvPr>
            <p:ph idx="1"/>
          </p:nvPr>
        </p:nvSpPr>
        <p:spPr/>
        <p:txBody>
          <a:bodyPr/>
          <a:lstStyle/>
          <a:p>
            <a:r>
              <a:rPr lang="en-GB" dirty="0"/>
              <a:t>The most successful classes work well together, they support each other and raise each other up. </a:t>
            </a:r>
          </a:p>
          <a:p>
            <a:endParaRPr lang="en-GB" dirty="0"/>
          </a:p>
          <a:p>
            <a:r>
              <a:rPr lang="en-GB" dirty="0"/>
              <a:t>This doesn’t happen by chance, it happens because there is a mutual understanding between class members.</a:t>
            </a:r>
          </a:p>
          <a:p>
            <a:endParaRPr lang="en-GB" dirty="0"/>
          </a:p>
          <a:p>
            <a:r>
              <a:rPr lang="en-GB" dirty="0"/>
              <a:t> In groups discuss some ‘ground rules’ for how you would like your class to behave. This could range from general ideas such as ‘respect your classmates’ to more specific ideas such as ‘only speak in English’.</a:t>
            </a:r>
          </a:p>
          <a:p>
            <a:endParaRPr lang="en-GB" dirty="0"/>
          </a:p>
          <a:p>
            <a:r>
              <a:rPr lang="en-GB" dirty="0"/>
              <a:t>Note down your ideas on the class handout. </a:t>
            </a:r>
          </a:p>
        </p:txBody>
      </p:sp>
    </p:spTree>
    <p:extLst>
      <p:ext uri="{BB962C8B-B14F-4D97-AF65-F5344CB8AC3E}">
        <p14:creationId xmlns:p14="http://schemas.microsoft.com/office/powerpoint/2010/main" val="199042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CA8D-587D-46E6-9A88-90F259458FC1}"/>
              </a:ext>
            </a:extLst>
          </p:cNvPr>
          <p:cNvSpPr>
            <a:spLocks noGrp="1"/>
          </p:cNvSpPr>
          <p:nvPr>
            <p:ph type="title"/>
          </p:nvPr>
        </p:nvSpPr>
        <p:spPr/>
        <p:txBody>
          <a:bodyPr/>
          <a:lstStyle/>
          <a:p>
            <a:r>
              <a:rPr lang="en-GB" dirty="0"/>
              <a:t>Share your ideas with the class</a:t>
            </a:r>
          </a:p>
        </p:txBody>
      </p:sp>
      <p:pic>
        <p:nvPicPr>
          <p:cNvPr id="5" name="Content Placeholder 4" descr="People working on ideas">
            <a:extLst>
              <a:ext uri="{FF2B5EF4-FFF2-40B4-BE49-F238E27FC236}">
                <a16:creationId xmlns:a16="http://schemas.microsoft.com/office/drawing/2014/main" id="{B9890E0C-2941-4790-8A83-F6AC01386DC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70779" y="1825625"/>
            <a:ext cx="6650441" cy="4351338"/>
          </a:xfrm>
        </p:spPr>
      </p:pic>
    </p:spTree>
    <p:extLst>
      <p:ext uri="{BB962C8B-B14F-4D97-AF65-F5344CB8AC3E}">
        <p14:creationId xmlns:p14="http://schemas.microsoft.com/office/powerpoint/2010/main" val="361087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1D16-F703-426A-9AE3-0324D120CC21}"/>
              </a:ext>
            </a:extLst>
          </p:cNvPr>
          <p:cNvSpPr>
            <a:spLocks noGrp="1"/>
          </p:cNvSpPr>
          <p:nvPr>
            <p:ph type="title"/>
          </p:nvPr>
        </p:nvSpPr>
        <p:spPr/>
        <p:txBody>
          <a:bodyPr/>
          <a:lstStyle/>
          <a:p>
            <a:r>
              <a:rPr lang="en-GB"/>
              <a:t>Role of the Lecturer</a:t>
            </a:r>
          </a:p>
        </p:txBody>
      </p:sp>
      <p:sp>
        <p:nvSpPr>
          <p:cNvPr id="3" name="Content Placeholder 2">
            <a:extLst>
              <a:ext uri="{FF2B5EF4-FFF2-40B4-BE49-F238E27FC236}">
                <a16:creationId xmlns:a16="http://schemas.microsoft.com/office/drawing/2014/main" id="{E4037ECB-E8DC-4A87-8678-63C184D68227}"/>
              </a:ext>
            </a:extLst>
          </p:cNvPr>
          <p:cNvSpPr>
            <a:spLocks noGrp="1"/>
          </p:cNvSpPr>
          <p:nvPr>
            <p:ph idx="1"/>
          </p:nvPr>
        </p:nvSpPr>
        <p:spPr>
          <a:xfrm>
            <a:off x="838200" y="1524000"/>
            <a:ext cx="10515600" cy="5115339"/>
          </a:xfrm>
        </p:spPr>
        <p:txBody>
          <a:bodyPr>
            <a:noAutofit/>
          </a:bodyPr>
          <a:lstStyle/>
          <a:p>
            <a:r>
              <a:rPr lang="en-GB" sz="2400" dirty="0"/>
              <a:t>Your lecturer is responsible for taking you through the materials, guiding you through the assessments and giving you feedback.</a:t>
            </a:r>
          </a:p>
          <a:p>
            <a:pPr marL="0" indent="0">
              <a:buNone/>
            </a:pPr>
            <a:endParaRPr lang="en-GB" sz="2400" dirty="0"/>
          </a:p>
          <a:p>
            <a:r>
              <a:rPr lang="en-GB" sz="2400" dirty="0"/>
              <a:t>Your lecturer will teach you key academic skills and highlight the employability skills as we go through the course. </a:t>
            </a:r>
          </a:p>
          <a:p>
            <a:endParaRPr lang="en-GB" sz="2400" dirty="0"/>
          </a:p>
          <a:p>
            <a:r>
              <a:rPr lang="en-GB" sz="2400" dirty="0"/>
              <a:t>Your lecturer will give you opportunities to practise the skills you need for the assessment and for the rest of your university study. </a:t>
            </a:r>
          </a:p>
        </p:txBody>
      </p:sp>
    </p:spTree>
    <p:extLst>
      <p:ext uri="{BB962C8B-B14F-4D97-AF65-F5344CB8AC3E}">
        <p14:creationId xmlns:p14="http://schemas.microsoft.com/office/powerpoint/2010/main" val="481201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513A-773F-47F4-B4A4-E8F5D064ACAF}"/>
              </a:ext>
            </a:extLst>
          </p:cNvPr>
          <p:cNvSpPr>
            <a:spLocks noGrp="1"/>
          </p:cNvSpPr>
          <p:nvPr>
            <p:ph type="title"/>
          </p:nvPr>
        </p:nvSpPr>
        <p:spPr>
          <a:xfrm>
            <a:off x="944217" y="100084"/>
            <a:ext cx="10515600" cy="1325563"/>
          </a:xfrm>
        </p:spPr>
        <p:txBody>
          <a:bodyPr/>
          <a:lstStyle/>
          <a:p>
            <a:r>
              <a:rPr lang="en-GB"/>
              <a:t>Role of the Student</a:t>
            </a:r>
          </a:p>
        </p:txBody>
      </p:sp>
      <p:sp>
        <p:nvSpPr>
          <p:cNvPr id="3" name="Content Placeholder 2">
            <a:extLst>
              <a:ext uri="{FF2B5EF4-FFF2-40B4-BE49-F238E27FC236}">
                <a16:creationId xmlns:a16="http://schemas.microsoft.com/office/drawing/2014/main" id="{8B64EE41-1375-4F53-97AE-717AD074E265}"/>
              </a:ext>
            </a:extLst>
          </p:cNvPr>
          <p:cNvSpPr>
            <a:spLocks noGrp="1"/>
          </p:cNvSpPr>
          <p:nvPr>
            <p:ph idx="1"/>
          </p:nvPr>
        </p:nvSpPr>
        <p:spPr>
          <a:xfrm>
            <a:off x="838200" y="1253331"/>
            <a:ext cx="10515600" cy="5240234"/>
          </a:xfrm>
        </p:spPr>
        <p:txBody>
          <a:bodyPr>
            <a:normAutofit fontScale="25000" lnSpcReduction="20000"/>
          </a:bodyPr>
          <a:lstStyle/>
          <a:p>
            <a:r>
              <a:rPr lang="en-GB" sz="9600" dirty="0"/>
              <a:t>At university, you are expected to be an independent learner.</a:t>
            </a:r>
          </a:p>
          <a:p>
            <a:endParaRPr lang="en-GB" sz="9600" dirty="0"/>
          </a:p>
          <a:p>
            <a:r>
              <a:rPr lang="en-GB" sz="9600" b="1" dirty="0"/>
              <a:t>What is independent learning?</a:t>
            </a:r>
          </a:p>
          <a:p>
            <a:endParaRPr lang="en-GB" sz="9600" dirty="0"/>
          </a:p>
          <a:p>
            <a:r>
              <a:rPr lang="en-GB" sz="9600" dirty="0"/>
              <a:t>Independent learning is when an individual is able to think, act and pursue their own studies autonomously, without the same levels of support you receive from a teacher at school.</a:t>
            </a:r>
          </a:p>
          <a:p>
            <a:pPr marL="0" indent="0">
              <a:buNone/>
            </a:pPr>
            <a:endParaRPr lang="en-GB" sz="9600" dirty="0"/>
          </a:p>
          <a:p>
            <a:r>
              <a:rPr lang="en-GB" sz="9600" dirty="0"/>
              <a:t>You are responsible for your own time management and management of digital resources. </a:t>
            </a:r>
            <a:br>
              <a:rPr lang="en-GB" sz="9600" dirty="0"/>
            </a:br>
            <a:br>
              <a:rPr lang="en-GB" sz="9600" dirty="0"/>
            </a:br>
            <a:r>
              <a:rPr lang="en-GB" sz="9600" dirty="0"/>
              <a:t>To become a good independent learner you need to be:</a:t>
            </a:r>
          </a:p>
          <a:p>
            <a:pPr lvl="2"/>
            <a:r>
              <a:rPr lang="en-GB" sz="9600" dirty="0"/>
              <a:t>Motivated</a:t>
            </a:r>
          </a:p>
          <a:p>
            <a:pPr lvl="2"/>
            <a:r>
              <a:rPr lang="en-GB" sz="9600" dirty="0"/>
              <a:t>Resilient, to overcome challenges</a:t>
            </a:r>
          </a:p>
          <a:p>
            <a:pPr lvl="2"/>
            <a:r>
              <a:rPr lang="en-GB" sz="9600" dirty="0"/>
              <a:t>An excellent time manager</a:t>
            </a:r>
          </a:p>
          <a:p>
            <a:pPr fontAlgn="b"/>
            <a:endParaRPr lang="en-GB" sz="6000" dirty="0"/>
          </a:p>
          <a:p>
            <a:pPr fontAlgn="b"/>
            <a:endParaRPr lang="en-GB" sz="9600" dirty="0"/>
          </a:p>
          <a:p>
            <a:pPr fontAlgn="b"/>
            <a:endParaRPr lang="en-GB" dirty="0"/>
          </a:p>
          <a:p>
            <a:endParaRPr lang="en-GB" dirty="0"/>
          </a:p>
        </p:txBody>
      </p:sp>
    </p:spTree>
    <p:extLst>
      <p:ext uri="{BB962C8B-B14F-4D97-AF65-F5344CB8AC3E}">
        <p14:creationId xmlns:p14="http://schemas.microsoft.com/office/powerpoint/2010/main" val="2173535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DC9C-A792-410C-AA24-04B7E02310DE}"/>
              </a:ext>
            </a:extLst>
          </p:cNvPr>
          <p:cNvSpPr>
            <a:spLocks noGrp="1"/>
          </p:cNvSpPr>
          <p:nvPr>
            <p:ph type="title"/>
          </p:nvPr>
        </p:nvSpPr>
        <p:spPr/>
        <p:txBody>
          <a:bodyPr/>
          <a:lstStyle/>
          <a:p>
            <a:r>
              <a:rPr lang="en-GB"/>
              <a:t>Role of the Student</a:t>
            </a:r>
          </a:p>
        </p:txBody>
      </p:sp>
      <p:sp>
        <p:nvSpPr>
          <p:cNvPr id="3" name="Content Placeholder 2">
            <a:extLst>
              <a:ext uri="{FF2B5EF4-FFF2-40B4-BE49-F238E27FC236}">
                <a16:creationId xmlns:a16="http://schemas.microsoft.com/office/drawing/2014/main" id="{EAB6F514-FF3A-40BE-9957-5133E13CAEA9}"/>
              </a:ext>
            </a:extLst>
          </p:cNvPr>
          <p:cNvSpPr>
            <a:spLocks noGrp="1"/>
          </p:cNvSpPr>
          <p:nvPr>
            <p:ph idx="1"/>
          </p:nvPr>
        </p:nvSpPr>
        <p:spPr/>
        <p:txBody>
          <a:bodyPr/>
          <a:lstStyle/>
          <a:p>
            <a:pPr fontAlgn="b"/>
            <a:r>
              <a:rPr lang="en-GB" sz="2400" dirty="0"/>
              <a:t>Students are expected to do research, assignments and prepare for lectures outside of class time. If you only come to lectures, you are only doing half the work.</a:t>
            </a:r>
          </a:p>
          <a:p>
            <a:pPr marL="0" indent="0" fontAlgn="b">
              <a:buNone/>
            </a:pPr>
            <a:r>
              <a:rPr lang="en-GB" sz="2400" dirty="0"/>
              <a:t> </a:t>
            </a:r>
          </a:p>
          <a:p>
            <a:pPr fontAlgn="b"/>
            <a:r>
              <a:rPr lang="en-GB" sz="2400" dirty="0"/>
              <a:t>Students are also expected to manage their time and hand in work on time.</a:t>
            </a:r>
          </a:p>
          <a:p>
            <a:endParaRPr lang="en-GB" dirty="0"/>
          </a:p>
        </p:txBody>
      </p:sp>
    </p:spTree>
    <p:extLst>
      <p:ext uri="{BB962C8B-B14F-4D97-AF65-F5344CB8AC3E}">
        <p14:creationId xmlns:p14="http://schemas.microsoft.com/office/powerpoint/2010/main" val="220256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Outcomes</a:t>
            </a:r>
          </a:p>
        </p:txBody>
      </p:sp>
      <p:sp>
        <p:nvSpPr>
          <p:cNvPr id="3" name="Content Placeholder 2"/>
          <p:cNvSpPr>
            <a:spLocks noGrp="1"/>
          </p:cNvSpPr>
          <p:nvPr>
            <p:ph idx="1"/>
          </p:nvPr>
        </p:nvSpPr>
        <p:spPr/>
        <p:txBody>
          <a:bodyPr>
            <a:normAutofit/>
          </a:bodyPr>
          <a:lstStyle/>
          <a:p>
            <a:r>
              <a:rPr lang="en-GB" sz="2800" dirty="0"/>
              <a:t>To understand the aims of the module and how you will be assessed</a:t>
            </a:r>
          </a:p>
          <a:p>
            <a:r>
              <a:rPr lang="en-GB" sz="2800" dirty="0"/>
              <a:t>To get to know your classmates</a:t>
            </a:r>
          </a:p>
          <a:p>
            <a:r>
              <a:rPr lang="en-GB" sz="2800" dirty="0"/>
              <a:t>To know what you should be doing in lectures</a:t>
            </a:r>
          </a:p>
          <a:p>
            <a:r>
              <a:rPr lang="en-GB" sz="2800" dirty="0"/>
              <a:t>To establish ground rules for classroom conduct</a:t>
            </a:r>
          </a:p>
          <a:p>
            <a:r>
              <a:rPr lang="en-GB" sz="2800" dirty="0"/>
              <a:t>To understand the role of the lecturer and the student</a:t>
            </a:r>
          </a:p>
          <a:p>
            <a:r>
              <a:rPr lang="en-GB" sz="2800" dirty="0"/>
              <a:t>To be able to navigate the VLE</a:t>
            </a:r>
          </a:p>
          <a:p>
            <a:endParaRPr lang="en-GB" dirty="0"/>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4261681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University Life – Getting the most out of it</a:t>
            </a:r>
            <a:br>
              <a:rPr lang="en-GB" sz="2000" dirty="0"/>
            </a:br>
            <a:endParaRPr lang="en-GB" sz="2000" dirty="0"/>
          </a:p>
        </p:txBody>
      </p:sp>
      <p:sp>
        <p:nvSpPr>
          <p:cNvPr id="3" name="Content Placeholder 2"/>
          <p:cNvSpPr>
            <a:spLocks noGrp="1"/>
          </p:cNvSpPr>
          <p:nvPr>
            <p:ph idx="1"/>
          </p:nvPr>
        </p:nvSpPr>
        <p:spPr/>
        <p:txBody>
          <a:bodyPr/>
          <a:lstStyle/>
          <a:p>
            <a:r>
              <a:rPr lang="en-GB" dirty="0"/>
              <a:t>Congratulations for getting into university!</a:t>
            </a:r>
          </a:p>
          <a:p>
            <a:pPr marL="0" indent="0">
              <a:buNone/>
            </a:pPr>
            <a:endParaRPr lang="en-GB" dirty="0"/>
          </a:p>
          <a:p>
            <a:r>
              <a:rPr lang="en-GB" dirty="0"/>
              <a:t>For the next 4 years you will be full-time students</a:t>
            </a:r>
          </a:p>
          <a:p>
            <a:pPr marL="0" indent="0">
              <a:buNone/>
            </a:pPr>
            <a:endParaRPr lang="en-GB" dirty="0"/>
          </a:p>
          <a:p>
            <a:r>
              <a:rPr lang="en-GB" dirty="0"/>
              <a:t>Full-time study is the equivalent to full-time work.</a:t>
            </a:r>
          </a:p>
          <a:p>
            <a:endParaRPr lang="en-GB" dirty="0"/>
          </a:p>
          <a:p>
            <a:r>
              <a:rPr lang="en-GB" dirty="0"/>
              <a:t>Getting a university degree is not easy, which is why only two-fifths of the UK’s working population have a degree (Statista, 2022)</a:t>
            </a:r>
          </a:p>
          <a:p>
            <a:endParaRPr lang="en-GB" dirty="0"/>
          </a:p>
          <a:p>
            <a:r>
              <a:rPr lang="en-GB" dirty="0"/>
              <a:t>When things get tough, it is good to remember why you are here!</a:t>
            </a:r>
          </a:p>
        </p:txBody>
      </p:sp>
    </p:spTree>
    <p:extLst>
      <p:ext uri="{BB962C8B-B14F-4D97-AF65-F5344CB8AC3E}">
        <p14:creationId xmlns:p14="http://schemas.microsoft.com/office/powerpoint/2010/main" val="64137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Personal Skills – Be Confident</a:t>
            </a:r>
          </a:p>
        </p:txBody>
      </p:sp>
      <p:sp>
        <p:nvSpPr>
          <p:cNvPr id="3" name="Content Placeholder 2"/>
          <p:cNvSpPr>
            <a:spLocks noGrp="1"/>
          </p:cNvSpPr>
          <p:nvPr>
            <p:ph idx="1"/>
          </p:nvPr>
        </p:nvSpPr>
        <p:spPr/>
        <p:txBody>
          <a:bodyPr>
            <a:normAutofit/>
          </a:bodyPr>
          <a:lstStyle/>
          <a:p>
            <a:r>
              <a:rPr lang="en-GB" dirty="0"/>
              <a:t>Everyone has skills that will help them in an academic setting, regardless of whether you know how to structure an essay or not.  </a:t>
            </a:r>
          </a:p>
          <a:p>
            <a:pPr marL="0" indent="0">
              <a:buNone/>
            </a:pPr>
            <a:endParaRPr lang="en-GB" dirty="0"/>
          </a:p>
          <a:p>
            <a:r>
              <a:rPr lang="en-GB" dirty="0"/>
              <a:t>It’ s not just your intelligence that will get you through the next 4 years. It’s also your personal skills. </a:t>
            </a:r>
          </a:p>
          <a:p>
            <a:endParaRPr lang="en-GB" dirty="0"/>
          </a:p>
          <a:p>
            <a:r>
              <a:rPr lang="en-GB" dirty="0"/>
              <a:t>There will be times when you don’t feel like studying or you feel overwhelmed. This is where your personal skills will carry you through. </a:t>
            </a:r>
          </a:p>
          <a:p>
            <a:endParaRPr lang="en-GB" dirty="0"/>
          </a:p>
          <a:p>
            <a:r>
              <a:rPr lang="en-GB" dirty="0"/>
              <a:t>Your past experience will be different from your classmates’, your past education and your personal challenges influence the way you are now as a student. </a:t>
            </a:r>
          </a:p>
        </p:txBody>
      </p:sp>
    </p:spTree>
    <p:extLst>
      <p:ext uri="{BB962C8B-B14F-4D97-AF65-F5344CB8AC3E}">
        <p14:creationId xmlns:p14="http://schemas.microsoft.com/office/powerpoint/2010/main" val="3698222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6196"/>
            <a:ext cx="8229600" cy="1080120"/>
          </a:xfrm>
        </p:spPr>
        <p:txBody>
          <a:bodyPr>
            <a:normAutofit fontScale="90000"/>
          </a:bodyPr>
          <a:lstStyle/>
          <a:p>
            <a:r>
              <a:rPr lang="en-GB" sz="3200" dirty="0"/>
              <a:t>Activity 5: Identifying current skills and qualities</a:t>
            </a:r>
            <a:br>
              <a:rPr lang="en-GB" sz="3200" dirty="0"/>
            </a:br>
            <a:endParaRPr lang="en-GB" sz="3200" dirty="0"/>
          </a:p>
        </p:txBody>
      </p:sp>
      <p:sp>
        <p:nvSpPr>
          <p:cNvPr id="3" name="Content Placeholder 2"/>
          <p:cNvSpPr>
            <a:spLocks noGrp="1"/>
          </p:cNvSpPr>
          <p:nvPr>
            <p:ph idx="1"/>
          </p:nvPr>
        </p:nvSpPr>
        <p:spPr/>
        <p:txBody>
          <a:bodyPr/>
          <a:lstStyle/>
          <a:p>
            <a:pPr marL="0" indent="0">
              <a:buNone/>
            </a:pPr>
            <a:endParaRPr lang="en-GB" dirty="0"/>
          </a:p>
          <a:p>
            <a:r>
              <a:rPr lang="en-GB" dirty="0"/>
              <a:t>1) Look at the table on your handout and tick the skills and qualities that you currently have.</a:t>
            </a:r>
          </a:p>
          <a:p>
            <a:pPr marL="0" indent="0">
              <a:buNone/>
            </a:pPr>
            <a:endParaRPr lang="en-GB" dirty="0"/>
          </a:p>
          <a:p>
            <a:r>
              <a:rPr lang="en-GB" dirty="0"/>
              <a:t>2) Highlight any skills that you need to work on.</a:t>
            </a:r>
          </a:p>
          <a:p>
            <a:endParaRPr lang="en-GB" dirty="0"/>
          </a:p>
          <a:p>
            <a:r>
              <a:rPr lang="en-GB" dirty="0"/>
              <a:t>3) In your groups, talk about how the skills relate to university life and the workplace. Choose one skill/quality to talk about from each category. </a:t>
            </a:r>
          </a:p>
        </p:txBody>
      </p:sp>
    </p:spTree>
    <p:extLst>
      <p:ext uri="{BB962C8B-B14F-4D97-AF65-F5344CB8AC3E}">
        <p14:creationId xmlns:p14="http://schemas.microsoft.com/office/powerpoint/2010/main" val="2729997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a:t>
            </a:r>
          </a:p>
        </p:txBody>
      </p:sp>
      <p:sp>
        <p:nvSpPr>
          <p:cNvPr id="3" name="Content Placeholder 2"/>
          <p:cNvSpPr>
            <a:spLocks noGrp="1"/>
          </p:cNvSpPr>
          <p:nvPr>
            <p:ph idx="1"/>
          </p:nvPr>
        </p:nvSpPr>
        <p:spPr/>
        <p:txBody>
          <a:bodyPr/>
          <a:lstStyle/>
          <a:p>
            <a:r>
              <a:rPr lang="en-GB" dirty="0"/>
              <a:t>Your level of motivation will affect your success. </a:t>
            </a:r>
          </a:p>
          <a:p>
            <a:endParaRPr lang="en-GB" dirty="0"/>
          </a:p>
          <a:p>
            <a:r>
              <a:rPr lang="en-GB" dirty="0"/>
              <a:t>No matter how much you love your subject or want to gain a good degree, there may be times when you don’t feel like studying or wonder whether you would be better off doing something else.</a:t>
            </a:r>
          </a:p>
          <a:p>
            <a:endParaRPr lang="en-GB" dirty="0"/>
          </a:p>
          <a:p>
            <a:r>
              <a:rPr lang="en-GB" dirty="0"/>
              <a:t>You need strong motivation to keep yourself going at such times</a:t>
            </a:r>
          </a:p>
          <a:p>
            <a:pPr marL="0" indent="0">
              <a:buNone/>
            </a:pPr>
            <a:r>
              <a:rPr lang="en-GB" dirty="0"/>
              <a:t> </a:t>
            </a:r>
          </a:p>
          <a:p>
            <a:endParaRPr lang="en-GB" dirty="0"/>
          </a:p>
        </p:txBody>
      </p:sp>
    </p:spTree>
    <p:extLst>
      <p:ext uri="{BB962C8B-B14F-4D97-AF65-F5344CB8AC3E}">
        <p14:creationId xmlns:p14="http://schemas.microsoft.com/office/powerpoint/2010/main" val="160463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Motivation</a:t>
            </a:r>
          </a:p>
        </p:txBody>
      </p:sp>
      <p:sp>
        <p:nvSpPr>
          <p:cNvPr id="3" name="Content Placeholder 2"/>
          <p:cNvSpPr>
            <a:spLocks noGrp="1"/>
          </p:cNvSpPr>
          <p:nvPr>
            <p:ph idx="1"/>
          </p:nvPr>
        </p:nvSpPr>
        <p:spPr/>
        <p:txBody>
          <a:bodyPr/>
          <a:lstStyle/>
          <a:p>
            <a:r>
              <a:rPr lang="en-GB" dirty="0"/>
              <a:t>To find out your levels of motivation, work with a partner and ask each other the questions on your handout.</a:t>
            </a:r>
          </a:p>
          <a:p>
            <a:endParaRPr lang="en-GB" dirty="0"/>
          </a:p>
          <a:p>
            <a:r>
              <a:rPr lang="en-GB" dirty="0"/>
              <a:t>Don’t forget to add up your scores out of 100 at the end. </a:t>
            </a:r>
          </a:p>
          <a:p>
            <a:endParaRPr lang="en-GB" dirty="0"/>
          </a:p>
          <a:p>
            <a:r>
              <a:rPr lang="en-GB" dirty="0"/>
              <a:t>You can refer back to this document from time to time during the course. </a:t>
            </a:r>
          </a:p>
          <a:p>
            <a:endParaRPr lang="en-GB" dirty="0"/>
          </a:p>
          <a:p>
            <a:r>
              <a:rPr lang="en-GB" dirty="0"/>
              <a:t>Share your top tips for motivation with your group.</a:t>
            </a:r>
          </a:p>
        </p:txBody>
      </p:sp>
    </p:spTree>
    <p:extLst>
      <p:ext uri="{BB962C8B-B14F-4D97-AF65-F5344CB8AC3E}">
        <p14:creationId xmlns:p14="http://schemas.microsoft.com/office/powerpoint/2010/main" val="189484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EC41-451D-4748-B58B-8C2AFC545A05}"/>
              </a:ext>
            </a:extLst>
          </p:cNvPr>
          <p:cNvSpPr>
            <a:spLocks noGrp="1"/>
          </p:cNvSpPr>
          <p:nvPr>
            <p:ph type="title"/>
          </p:nvPr>
        </p:nvSpPr>
        <p:spPr/>
        <p:txBody>
          <a:bodyPr/>
          <a:lstStyle/>
          <a:p>
            <a:r>
              <a:rPr lang="en-GB" dirty="0"/>
              <a:t>The VLE</a:t>
            </a:r>
          </a:p>
        </p:txBody>
      </p:sp>
      <p:sp>
        <p:nvSpPr>
          <p:cNvPr id="3" name="Content Placeholder 2">
            <a:extLst>
              <a:ext uri="{FF2B5EF4-FFF2-40B4-BE49-F238E27FC236}">
                <a16:creationId xmlns:a16="http://schemas.microsoft.com/office/drawing/2014/main" id="{446FA2F7-3FB5-4CD2-9876-4BA38E2E5A3D}"/>
              </a:ext>
            </a:extLst>
          </p:cNvPr>
          <p:cNvSpPr>
            <a:spLocks noGrp="1"/>
          </p:cNvSpPr>
          <p:nvPr>
            <p:ph idx="1"/>
          </p:nvPr>
        </p:nvSpPr>
        <p:spPr/>
        <p:txBody>
          <a:bodyPr/>
          <a:lstStyle/>
          <a:p>
            <a:r>
              <a:rPr lang="en-GB" dirty="0"/>
              <a:t>Most universities use a Virtual Learning Environment (VLE).</a:t>
            </a:r>
          </a:p>
          <a:p>
            <a:r>
              <a:rPr lang="en-GB" dirty="0"/>
              <a:t>It is a platform which is used to communicate key information. </a:t>
            </a:r>
          </a:p>
          <a:p>
            <a:r>
              <a:rPr lang="en-GB" dirty="0"/>
              <a:t>Everything you need to know about student life and studying can be found on the VLE.</a:t>
            </a:r>
          </a:p>
          <a:p>
            <a:r>
              <a:rPr lang="en-GB" dirty="0"/>
              <a:t>The VLE is constantly evolving becoming more user friendly each trimester. </a:t>
            </a:r>
          </a:p>
          <a:p>
            <a:r>
              <a:rPr lang="en-GB" dirty="0"/>
              <a:t>So always look out for new developments on the VLE.</a:t>
            </a:r>
          </a:p>
          <a:p>
            <a:endParaRPr lang="en-GB" dirty="0"/>
          </a:p>
          <a:p>
            <a:r>
              <a:rPr lang="en-GB" dirty="0"/>
              <a:t>In the next few slides, we will show you some of the highlights of the VLE – do pay attention as there is a quiz at the end! </a:t>
            </a:r>
          </a:p>
        </p:txBody>
      </p:sp>
    </p:spTree>
    <p:extLst>
      <p:ext uri="{BB962C8B-B14F-4D97-AF65-F5344CB8AC3E}">
        <p14:creationId xmlns:p14="http://schemas.microsoft.com/office/powerpoint/2010/main" val="335761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0DFF-B707-4AC1-B6B1-3435201EBA59}"/>
              </a:ext>
            </a:extLst>
          </p:cNvPr>
          <p:cNvSpPr>
            <a:spLocks noGrp="1"/>
          </p:cNvSpPr>
          <p:nvPr>
            <p:ph type="title"/>
          </p:nvPr>
        </p:nvSpPr>
        <p:spPr>
          <a:xfrm>
            <a:off x="1799117" y="389829"/>
            <a:ext cx="8229600" cy="1143000"/>
          </a:xfrm>
        </p:spPr>
        <p:txBody>
          <a:bodyPr/>
          <a:lstStyle/>
          <a:p>
            <a:r>
              <a:rPr lang="en-US" sz="4400" dirty="0">
                <a:latin typeface="Raleway" panose="020B0503030101060003" pitchFamily="34" charset="77"/>
              </a:rPr>
              <a:t>How to access the VLE</a:t>
            </a:r>
            <a:endParaRPr lang="en-GB" sz="4400" dirty="0">
              <a:latin typeface="Raleway" panose="020B0503030101060003" pitchFamily="34" charset="77"/>
            </a:endParaRPr>
          </a:p>
        </p:txBody>
      </p:sp>
      <p:pic>
        <p:nvPicPr>
          <p:cNvPr id="9" name="Content Placeholder 8">
            <a:extLst>
              <a:ext uri="{FF2B5EF4-FFF2-40B4-BE49-F238E27FC236}">
                <a16:creationId xmlns:a16="http://schemas.microsoft.com/office/drawing/2014/main" id="{27FCBCE7-CE4E-49A8-B744-39F728E96E46}"/>
              </a:ext>
            </a:extLst>
          </p:cNvPr>
          <p:cNvPicPr>
            <a:picLocks noGrp="1" noChangeAspect="1"/>
          </p:cNvPicPr>
          <p:nvPr>
            <p:ph idx="1"/>
          </p:nvPr>
        </p:nvPicPr>
        <p:blipFill rotWithShape="1">
          <a:blip r:embed="rId3"/>
          <a:srcRect l="17552" t="10333" r="18077" b="18160"/>
          <a:stretch/>
        </p:blipFill>
        <p:spPr>
          <a:xfrm>
            <a:off x="1933995" y="2165521"/>
            <a:ext cx="6693008" cy="4182117"/>
          </a:xfrm>
        </p:spPr>
      </p:pic>
      <p:pic>
        <p:nvPicPr>
          <p:cNvPr id="11" name="Picture 10">
            <a:extLst>
              <a:ext uri="{FF2B5EF4-FFF2-40B4-BE49-F238E27FC236}">
                <a16:creationId xmlns:a16="http://schemas.microsoft.com/office/drawing/2014/main" id="{54D66CE4-7F83-48E1-A32A-9A54CA1D49BE}"/>
              </a:ext>
            </a:extLst>
          </p:cNvPr>
          <p:cNvPicPr>
            <a:picLocks noChangeAspect="1"/>
          </p:cNvPicPr>
          <p:nvPr/>
        </p:nvPicPr>
        <p:blipFill>
          <a:blip r:embed="rId4"/>
          <a:stretch>
            <a:fillRect/>
          </a:stretch>
        </p:blipFill>
        <p:spPr>
          <a:xfrm rot="18368153">
            <a:off x="5071891" y="1447057"/>
            <a:ext cx="1070022" cy="945127"/>
          </a:xfrm>
          <a:prstGeom prst="rect">
            <a:avLst/>
          </a:prstGeom>
        </p:spPr>
      </p:pic>
      <p:pic>
        <p:nvPicPr>
          <p:cNvPr id="5" name="Picture 4">
            <a:extLst>
              <a:ext uri="{FF2B5EF4-FFF2-40B4-BE49-F238E27FC236}">
                <a16:creationId xmlns:a16="http://schemas.microsoft.com/office/drawing/2014/main" id="{CB38F9F2-7A24-B445-9AE3-056FCD3C24AF}"/>
              </a:ext>
            </a:extLst>
          </p:cNvPr>
          <p:cNvPicPr>
            <a:picLocks noChangeAspect="1"/>
          </p:cNvPicPr>
          <p:nvPr/>
        </p:nvPicPr>
        <p:blipFill>
          <a:blip r:embed="rId5"/>
          <a:stretch>
            <a:fillRect/>
          </a:stretch>
        </p:blipFill>
        <p:spPr>
          <a:xfrm>
            <a:off x="8691197" y="5521216"/>
            <a:ext cx="1566808" cy="1060796"/>
          </a:xfrm>
          <a:prstGeom prst="rect">
            <a:avLst/>
          </a:prstGeom>
        </p:spPr>
      </p:pic>
      <p:sp>
        <p:nvSpPr>
          <p:cNvPr id="3" name="TextBox 2">
            <a:extLst>
              <a:ext uri="{FF2B5EF4-FFF2-40B4-BE49-F238E27FC236}">
                <a16:creationId xmlns:a16="http://schemas.microsoft.com/office/drawing/2014/main" id="{3FE033DC-FC9B-43DE-A1AE-44435F54087D}"/>
              </a:ext>
            </a:extLst>
          </p:cNvPr>
          <p:cNvSpPr txBox="1"/>
          <p:nvPr/>
        </p:nvSpPr>
        <p:spPr>
          <a:xfrm>
            <a:off x="71562" y="1598212"/>
            <a:ext cx="2798859" cy="369332"/>
          </a:xfrm>
          <a:prstGeom prst="rect">
            <a:avLst/>
          </a:prstGeom>
          <a:noFill/>
          <a:ln w="3175">
            <a:solidFill>
              <a:schemeClr val="tx1"/>
            </a:solidFill>
          </a:ln>
        </p:spPr>
        <p:txBody>
          <a:bodyPr wrap="square" rtlCol="0">
            <a:spAutoFit/>
          </a:bodyPr>
          <a:lstStyle/>
          <a:p>
            <a:r>
              <a:rPr lang="en-GB" dirty="0"/>
              <a:t>https://london.aru.ac.uk/</a:t>
            </a:r>
          </a:p>
        </p:txBody>
      </p:sp>
    </p:spTree>
    <p:extLst>
      <p:ext uri="{BB962C8B-B14F-4D97-AF65-F5344CB8AC3E}">
        <p14:creationId xmlns:p14="http://schemas.microsoft.com/office/powerpoint/2010/main" val="112191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4044-313B-4B69-8E31-056E1FB33CDF}"/>
              </a:ext>
            </a:extLst>
          </p:cNvPr>
          <p:cNvSpPr>
            <a:spLocks noGrp="1"/>
          </p:cNvSpPr>
          <p:nvPr>
            <p:ph type="title"/>
          </p:nvPr>
        </p:nvSpPr>
        <p:spPr>
          <a:xfrm>
            <a:off x="1790700" y="121104"/>
            <a:ext cx="8610600" cy="857250"/>
          </a:xfrm>
        </p:spPr>
        <p:txBody>
          <a:bodyPr/>
          <a:lstStyle/>
          <a:p>
            <a:pPr algn="ctr"/>
            <a:r>
              <a:rPr lang="en-US" sz="4400" dirty="0">
                <a:latin typeface="Raleway" panose="020B0503030101060003" pitchFamily="34" charset="77"/>
              </a:rPr>
              <a:t>Select VLE</a:t>
            </a:r>
            <a:endParaRPr lang="en-GB" sz="4400" i="1" dirty="0">
              <a:latin typeface="Raleway" panose="020B0503030101060003" pitchFamily="34" charset="77"/>
            </a:endParaRPr>
          </a:p>
        </p:txBody>
      </p:sp>
      <p:pic>
        <p:nvPicPr>
          <p:cNvPr id="6" name="Picture 5">
            <a:extLst>
              <a:ext uri="{FF2B5EF4-FFF2-40B4-BE49-F238E27FC236}">
                <a16:creationId xmlns:a16="http://schemas.microsoft.com/office/drawing/2014/main" id="{C0AC3C47-B44D-4DBA-9054-E03DB66B4620}"/>
              </a:ext>
            </a:extLst>
          </p:cNvPr>
          <p:cNvPicPr>
            <a:picLocks noChangeAspect="1"/>
          </p:cNvPicPr>
          <p:nvPr/>
        </p:nvPicPr>
        <p:blipFill rotWithShape="1">
          <a:blip r:embed="rId3"/>
          <a:srcRect l="7382" t="15453" r="5139" b="1934"/>
          <a:stretch/>
        </p:blipFill>
        <p:spPr>
          <a:xfrm>
            <a:off x="324822" y="1012058"/>
            <a:ext cx="11286717" cy="5845942"/>
          </a:xfrm>
          <a:prstGeom prst="rect">
            <a:avLst/>
          </a:prstGeom>
        </p:spPr>
      </p:pic>
      <p:pic>
        <p:nvPicPr>
          <p:cNvPr id="5" name="Picture 4">
            <a:extLst>
              <a:ext uri="{FF2B5EF4-FFF2-40B4-BE49-F238E27FC236}">
                <a16:creationId xmlns:a16="http://schemas.microsoft.com/office/drawing/2014/main" id="{23245756-9155-CB4F-89E2-DDB58726B0E1}"/>
              </a:ext>
            </a:extLst>
          </p:cNvPr>
          <p:cNvPicPr>
            <a:picLocks noChangeAspect="1"/>
          </p:cNvPicPr>
          <p:nvPr/>
        </p:nvPicPr>
        <p:blipFill>
          <a:blip r:embed="rId4"/>
          <a:stretch>
            <a:fillRect/>
          </a:stretch>
        </p:blipFill>
        <p:spPr>
          <a:xfrm>
            <a:off x="8691197" y="5521216"/>
            <a:ext cx="1566808" cy="1060796"/>
          </a:xfrm>
          <a:prstGeom prst="rect">
            <a:avLst/>
          </a:prstGeom>
        </p:spPr>
      </p:pic>
      <p:pic>
        <p:nvPicPr>
          <p:cNvPr id="7" name="Picture 6">
            <a:extLst>
              <a:ext uri="{FF2B5EF4-FFF2-40B4-BE49-F238E27FC236}">
                <a16:creationId xmlns:a16="http://schemas.microsoft.com/office/drawing/2014/main" id="{CAF64C61-82E0-40D6-A07D-303E1AA6DFFC}"/>
              </a:ext>
            </a:extLst>
          </p:cNvPr>
          <p:cNvPicPr>
            <a:picLocks noChangeAspect="1"/>
          </p:cNvPicPr>
          <p:nvPr/>
        </p:nvPicPr>
        <p:blipFill>
          <a:blip r:embed="rId5"/>
          <a:stretch>
            <a:fillRect/>
          </a:stretch>
        </p:blipFill>
        <p:spPr>
          <a:xfrm rot="18368153">
            <a:off x="3479065" y="522643"/>
            <a:ext cx="1070022" cy="945127"/>
          </a:xfrm>
          <a:prstGeom prst="rect">
            <a:avLst/>
          </a:prstGeom>
        </p:spPr>
      </p:pic>
    </p:spTree>
    <p:extLst>
      <p:ext uri="{BB962C8B-B14F-4D97-AF65-F5344CB8AC3E}">
        <p14:creationId xmlns:p14="http://schemas.microsoft.com/office/powerpoint/2010/main" val="241629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8BFC8F2-05AD-4931-80C8-C8B9932DA82D}"/>
              </a:ext>
            </a:extLst>
          </p:cNvPr>
          <p:cNvSpPr>
            <a:spLocks noGrp="1"/>
          </p:cNvSpPr>
          <p:nvPr>
            <p:ph type="title"/>
          </p:nvPr>
        </p:nvSpPr>
        <p:spPr>
          <a:xfrm>
            <a:off x="838200" y="365127"/>
            <a:ext cx="10515600" cy="1325563"/>
          </a:xfrm>
        </p:spPr>
        <p:txBody>
          <a:bodyPr/>
          <a:lstStyle/>
          <a:p>
            <a:r>
              <a:rPr lang="en-US" dirty="0"/>
              <a:t>Access to VLE</a:t>
            </a:r>
          </a:p>
        </p:txBody>
      </p:sp>
      <p:sp>
        <p:nvSpPr>
          <p:cNvPr id="11" name="Content Placeholder 2">
            <a:extLst>
              <a:ext uri="{FF2B5EF4-FFF2-40B4-BE49-F238E27FC236}">
                <a16:creationId xmlns:a16="http://schemas.microsoft.com/office/drawing/2014/main" id="{FED77B15-697D-4BC2-BDEB-3BC69A32B590}"/>
              </a:ext>
            </a:extLst>
          </p:cNvPr>
          <p:cNvSpPr>
            <a:spLocks noGrp="1"/>
          </p:cNvSpPr>
          <p:nvPr>
            <p:ph sz="half" idx="1"/>
          </p:nvPr>
        </p:nvSpPr>
        <p:spPr>
          <a:xfrm>
            <a:off x="838200" y="1825625"/>
            <a:ext cx="5181600" cy="4351338"/>
          </a:xfrm>
        </p:spPr>
        <p:txBody>
          <a:bodyPr/>
          <a:lstStyle/>
          <a:p>
            <a:r>
              <a:rPr lang="en-US" dirty="0"/>
              <a:t>Your username is your student number starting with 3.</a:t>
            </a:r>
          </a:p>
          <a:p>
            <a:endParaRPr lang="en-US" dirty="0"/>
          </a:p>
          <a:p>
            <a:r>
              <a:rPr lang="en-US" dirty="0"/>
              <a:t>Your password is your date of birth (6 digit format).</a:t>
            </a:r>
          </a:p>
        </p:txBody>
      </p:sp>
      <p:pic>
        <p:nvPicPr>
          <p:cNvPr id="4" name="Picture 3">
            <a:extLst>
              <a:ext uri="{FF2B5EF4-FFF2-40B4-BE49-F238E27FC236}">
                <a16:creationId xmlns:a16="http://schemas.microsoft.com/office/drawing/2014/main" id="{527DC921-BF3A-41C6-B75C-F96424483EA8}"/>
              </a:ext>
            </a:extLst>
          </p:cNvPr>
          <p:cNvPicPr>
            <a:picLocks noChangeAspect="1"/>
          </p:cNvPicPr>
          <p:nvPr/>
        </p:nvPicPr>
        <p:blipFill>
          <a:blip r:embed="rId2"/>
          <a:stretch>
            <a:fillRect/>
          </a:stretch>
        </p:blipFill>
        <p:spPr>
          <a:xfrm>
            <a:off x="6172200" y="2058194"/>
            <a:ext cx="5181600" cy="3886200"/>
          </a:xfrm>
          <a:prstGeom prst="rect">
            <a:avLst/>
          </a:prstGeom>
          <a:noFill/>
        </p:spPr>
      </p:pic>
    </p:spTree>
    <p:extLst>
      <p:ext uri="{BB962C8B-B14F-4D97-AF65-F5344CB8AC3E}">
        <p14:creationId xmlns:p14="http://schemas.microsoft.com/office/powerpoint/2010/main" val="1121224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AE74-67CA-4E45-A7D0-6EA4C45DA033}"/>
              </a:ext>
            </a:extLst>
          </p:cNvPr>
          <p:cNvSpPr>
            <a:spLocks noGrp="1"/>
          </p:cNvSpPr>
          <p:nvPr>
            <p:ph type="title"/>
          </p:nvPr>
        </p:nvSpPr>
        <p:spPr>
          <a:xfrm>
            <a:off x="1981200" y="239395"/>
            <a:ext cx="8229600" cy="1143000"/>
          </a:xfrm>
        </p:spPr>
        <p:txBody>
          <a:bodyPr/>
          <a:lstStyle/>
          <a:p>
            <a:pPr algn="ctr"/>
            <a:r>
              <a:rPr lang="en-US" sz="5400" dirty="0">
                <a:latin typeface="Raleway" panose="020B0503030101060003" pitchFamily="34" charset="77"/>
              </a:rPr>
              <a:t>Your Modules</a:t>
            </a:r>
            <a:endParaRPr lang="en-GB" sz="5400" dirty="0">
              <a:latin typeface="Raleway" panose="020B0503030101060003" pitchFamily="34" charset="77"/>
            </a:endParaRPr>
          </a:p>
        </p:txBody>
      </p:sp>
      <p:pic>
        <p:nvPicPr>
          <p:cNvPr id="6" name="Picture 5">
            <a:extLst>
              <a:ext uri="{FF2B5EF4-FFF2-40B4-BE49-F238E27FC236}">
                <a16:creationId xmlns:a16="http://schemas.microsoft.com/office/drawing/2014/main" id="{97846762-96A9-F54C-A800-FF6EC3E5446E}"/>
              </a:ext>
            </a:extLst>
          </p:cNvPr>
          <p:cNvPicPr>
            <a:picLocks noChangeAspect="1"/>
          </p:cNvPicPr>
          <p:nvPr/>
        </p:nvPicPr>
        <p:blipFill>
          <a:blip r:embed="rId3"/>
          <a:stretch>
            <a:fillRect/>
          </a:stretch>
        </p:blipFill>
        <p:spPr>
          <a:xfrm>
            <a:off x="8691197" y="5521216"/>
            <a:ext cx="1566808" cy="1060796"/>
          </a:xfrm>
          <a:prstGeom prst="rect">
            <a:avLst/>
          </a:prstGeom>
        </p:spPr>
      </p:pic>
      <p:pic>
        <p:nvPicPr>
          <p:cNvPr id="7" name="Picture 6">
            <a:extLst>
              <a:ext uri="{FF2B5EF4-FFF2-40B4-BE49-F238E27FC236}">
                <a16:creationId xmlns:a16="http://schemas.microsoft.com/office/drawing/2014/main" id="{D3383315-5913-440D-A8DF-8F8AA871F832}"/>
              </a:ext>
            </a:extLst>
          </p:cNvPr>
          <p:cNvPicPr>
            <a:picLocks noChangeAspect="1"/>
          </p:cNvPicPr>
          <p:nvPr/>
        </p:nvPicPr>
        <p:blipFill>
          <a:blip r:embed="rId4"/>
          <a:stretch>
            <a:fillRect/>
          </a:stretch>
        </p:blipFill>
        <p:spPr>
          <a:xfrm>
            <a:off x="9363076" y="275989"/>
            <a:ext cx="847725" cy="847725"/>
          </a:xfrm>
          <a:prstGeom prst="rect">
            <a:avLst/>
          </a:prstGeom>
        </p:spPr>
      </p:pic>
      <p:pic>
        <p:nvPicPr>
          <p:cNvPr id="9" name="Picture 8">
            <a:extLst>
              <a:ext uri="{FF2B5EF4-FFF2-40B4-BE49-F238E27FC236}">
                <a16:creationId xmlns:a16="http://schemas.microsoft.com/office/drawing/2014/main" id="{60191D81-656E-472D-BFB1-6338387FDAAC}"/>
              </a:ext>
            </a:extLst>
          </p:cNvPr>
          <p:cNvPicPr>
            <a:picLocks noChangeAspect="1"/>
          </p:cNvPicPr>
          <p:nvPr/>
        </p:nvPicPr>
        <p:blipFill rotWithShape="1">
          <a:blip r:embed="rId5"/>
          <a:srcRect t="14331" b="4294"/>
          <a:stretch/>
        </p:blipFill>
        <p:spPr>
          <a:xfrm>
            <a:off x="377143" y="1470420"/>
            <a:ext cx="11167062" cy="5111593"/>
          </a:xfrm>
          <a:prstGeom prst="rect">
            <a:avLst/>
          </a:prstGeom>
        </p:spPr>
      </p:pic>
      <p:pic>
        <p:nvPicPr>
          <p:cNvPr id="3" name="Picture 2">
            <a:extLst>
              <a:ext uri="{FF2B5EF4-FFF2-40B4-BE49-F238E27FC236}">
                <a16:creationId xmlns:a16="http://schemas.microsoft.com/office/drawing/2014/main" id="{CEB88DEF-49F2-4652-8318-ABA1DD06BBE5}"/>
              </a:ext>
            </a:extLst>
          </p:cNvPr>
          <p:cNvPicPr>
            <a:picLocks noChangeAspect="1"/>
          </p:cNvPicPr>
          <p:nvPr/>
        </p:nvPicPr>
        <p:blipFill>
          <a:blip r:embed="rId6"/>
          <a:stretch>
            <a:fillRect/>
          </a:stretch>
        </p:blipFill>
        <p:spPr>
          <a:xfrm rot="18957887">
            <a:off x="4504072" y="2976704"/>
            <a:ext cx="2083214" cy="1795547"/>
          </a:xfrm>
          <a:prstGeom prst="rect">
            <a:avLst/>
          </a:prstGeom>
        </p:spPr>
      </p:pic>
    </p:spTree>
    <p:extLst>
      <p:ext uri="{BB962C8B-B14F-4D97-AF65-F5344CB8AC3E}">
        <p14:creationId xmlns:p14="http://schemas.microsoft.com/office/powerpoint/2010/main" val="422099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5CC1-2541-4E3A-9146-7F8701DBFBBD}"/>
              </a:ext>
            </a:extLst>
          </p:cNvPr>
          <p:cNvSpPr>
            <a:spLocks noGrp="1"/>
          </p:cNvSpPr>
          <p:nvPr>
            <p:ph type="title"/>
          </p:nvPr>
        </p:nvSpPr>
        <p:spPr>
          <a:xfrm>
            <a:off x="838200" y="365127"/>
            <a:ext cx="10515600" cy="1325563"/>
          </a:xfrm>
        </p:spPr>
        <p:txBody>
          <a:bodyPr anchor="ctr">
            <a:normAutofit/>
          </a:bodyPr>
          <a:lstStyle/>
          <a:p>
            <a:r>
              <a:rPr lang="en-GB" dirty="0"/>
              <a:t>Articulation</a:t>
            </a:r>
            <a:endParaRPr lang="en-US" dirty="0"/>
          </a:p>
        </p:txBody>
      </p:sp>
      <p:sp>
        <p:nvSpPr>
          <p:cNvPr id="3" name="Content Placeholder 2">
            <a:extLst>
              <a:ext uri="{FF2B5EF4-FFF2-40B4-BE49-F238E27FC236}">
                <a16:creationId xmlns:a16="http://schemas.microsoft.com/office/drawing/2014/main" id="{FAE0760B-73A0-4067-98DC-485CE08317EC}"/>
              </a:ext>
            </a:extLst>
          </p:cNvPr>
          <p:cNvSpPr>
            <a:spLocks noGrp="1"/>
          </p:cNvSpPr>
          <p:nvPr>
            <p:ph sz="half" idx="1"/>
          </p:nvPr>
        </p:nvSpPr>
        <p:spPr>
          <a:xfrm>
            <a:off x="838200" y="1825625"/>
            <a:ext cx="5181600" cy="4351338"/>
          </a:xfrm>
        </p:spPr>
        <p:txBody>
          <a:bodyPr vert="horz" lIns="91440" tIns="45720" rIns="91440" bIns="45720" rtlCol="0">
            <a:normAutofit/>
          </a:bodyPr>
          <a:lstStyle/>
          <a:p>
            <a:pPr>
              <a:spcBef>
                <a:spcPts val="1000"/>
              </a:spcBef>
            </a:pPr>
            <a:r>
              <a:rPr lang="en-GB" dirty="0"/>
              <a:t>This session develops skills needed for assessments. It also covers IT skills for the rest of your courses at university.</a:t>
            </a:r>
          </a:p>
          <a:p>
            <a:pPr>
              <a:spcBef>
                <a:spcPts val="1000"/>
              </a:spcBef>
            </a:pPr>
            <a:r>
              <a:rPr lang="en-GB" dirty="0"/>
              <a:t>This sessions also develops employability skills, specifically: Communication skills (oral) and Interpersonal skills</a:t>
            </a:r>
          </a:p>
          <a:p>
            <a:r>
              <a:rPr lang="en-GB" dirty="0"/>
              <a:t>The textbook for this module is </a:t>
            </a:r>
            <a:r>
              <a:rPr lang="en-GB" i="1" dirty="0"/>
              <a:t>How to Use Your Reading in Your Essays </a:t>
            </a:r>
            <a:r>
              <a:rPr lang="en-GB" dirty="0"/>
              <a:t>by Jeanne Godfrey</a:t>
            </a:r>
            <a:endParaRPr lang="en-GB" i="1" dirty="0"/>
          </a:p>
          <a:p>
            <a:r>
              <a:rPr lang="en-GB" dirty="0"/>
              <a:t>You can open it by clicking on the picture in your </a:t>
            </a:r>
            <a:r>
              <a:rPr lang="en-GB" dirty="0" err="1"/>
              <a:t>Kortext</a:t>
            </a:r>
            <a:r>
              <a:rPr lang="en-GB" dirty="0"/>
              <a:t> bookshelf on the right-hand side of your VLE page.</a:t>
            </a:r>
          </a:p>
        </p:txBody>
      </p:sp>
      <p:pic>
        <p:nvPicPr>
          <p:cNvPr id="1026" name="Picture 2" descr="How to Use Your Reading in Your Essays: 22 (Macmillan Study Skills):  Amazon.co.uk: Jeanne Godfrey: 9781352002973: Books">
            <a:extLst>
              <a:ext uri="{FF2B5EF4-FFF2-40B4-BE49-F238E27FC236}">
                <a16:creationId xmlns:a16="http://schemas.microsoft.com/office/drawing/2014/main" id="{67CFE7A0-3852-270D-1B5A-5682D0B116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0741" y="1825625"/>
            <a:ext cx="290451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967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0525D-CF16-4E88-85B3-EBC878B97FC1}"/>
              </a:ext>
            </a:extLst>
          </p:cNvPr>
          <p:cNvSpPr>
            <a:spLocks noGrp="1"/>
          </p:cNvSpPr>
          <p:nvPr>
            <p:ph type="title"/>
          </p:nvPr>
        </p:nvSpPr>
        <p:spPr/>
        <p:txBody>
          <a:bodyPr>
            <a:normAutofit/>
          </a:bodyPr>
          <a:lstStyle/>
          <a:p>
            <a:r>
              <a:rPr lang="en-GB" dirty="0"/>
              <a:t>Inside My Modules</a:t>
            </a:r>
            <a:br>
              <a:rPr lang="en-GB" dirty="0"/>
            </a:br>
            <a:r>
              <a:rPr lang="en-GB" sz="2200" b="0" dirty="0"/>
              <a:t>As well as the modules you are studying, you will also find the following:</a:t>
            </a:r>
          </a:p>
        </p:txBody>
      </p:sp>
      <p:pic>
        <p:nvPicPr>
          <p:cNvPr id="5" name="Content Placeholder 4">
            <a:extLst>
              <a:ext uri="{FF2B5EF4-FFF2-40B4-BE49-F238E27FC236}">
                <a16:creationId xmlns:a16="http://schemas.microsoft.com/office/drawing/2014/main" id="{DD5B59A9-7E20-480D-8803-27C6667A38F9}"/>
              </a:ext>
            </a:extLst>
          </p:cNvPr>
          <p:cNvPicPr>
            <a:picLocks noGrp="1" noChangeAspect="1"/>
          </p:cNvPicPr>
          <p:nvPr>
            <p:ph idx="1"/>
          </p:nvPr>
        </p:nvPicPr>
        <p:blipFill>
          <a:blip r:embed="rId2"/>
          <a:stretch>
            <a:fillRect/>
          </a:stretch>
        </p:blipFill>
        <p:spPr>
          <a:xfrm>
            <a:off x="583660" y="1825625"/>
            <a:ext cx="11196536" cy="4818366"/>
          </a:xfrm>
        </p:spPr>
      </p:pic>
    </p:spTree>
    <p:extLst>
      <p:ext uri="{BB962C8B-B14F-4D97-AF65-F5344CB8AC3E}">
        <p14:creationId xmlns:p14="http://schemas.microsoft.com/office/powerpoint/2010/main" val="2110208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E5AB26DC-60D4-4E61-A86C-2EB16937B5EF}"/>
              </a:ext>
            </a:extLst>
          </p:cNvPr>
          <p:cNvSpPr>
            <a:spLocks noGrp="1"/>
          </p:cNvSpPr>
          <p:nvPr>
            <p:ph type="title"/>
          </p:nvPr>
        </p:nvSpPr>
        <p:spPr>
          <a:xfrm>
            <a:off x="838200" y="365127"/>
            <a:ext cx="10515600" cy="1325563"/>
          </a:xfrm>
        </p:spPr>
        <p:txBody>
          <a:bodyPr anchor="ctr">
            <a:normAutofit/>
          </a:bodyPr>
          <a:lstStyle/>
          <a:p>
            <a:r>
              <a:rPr lang="en-US" dirty="0"/>
              <a:t>This is your VLE home screen</a:t>
            </a:r>
          </a:p>
        </p:txBody>
      </p:sp>
      <p:pic>
        <p:nvPicPr>
          <p:cNvPr id="6" name="Content Placeholder 5">
            <a:extLst>
              <a:ext uri="{FF2B5EF4-FFF2-40B4-BE49-F238E27FC236}">
                <a16:creationId xmlns:a16="http://schemas.microsoft.com/office/drawing/2014/main" id="{252703D4-4CC9-4C38-9FCE-53FFDCAA11A0}"/>
              </a:ext>
            </a:extLst>
          </p:cNvPr>
          <p:cNvPicPr>
            <a:picLocks noGrp="1" noChangeAspect="1"/>
          </p:cNvPicPr>
          <p:nvPr>
            <p:ph sz="half" idx="1"/>
          </p:nvPr>
        </p:nvPicPr>
        <p:blipFill>
          <a:blip r:embed="rId2"/>
          <a:stretch>
            <a:fillRect/>
          </a:stretch>
        </p:blipFill>
        <p:spPr>
          <a:xfrm>
            <a:off x="838200" y="1895939"/>
            <a:ext cx="5181600" cy="4210709"/>
          </a:xfrm>
          <a:noFill/>
        </p:spPr>
      </p:pic>
      <p:sp>
        <p:nvSpPr>
          <p:cNvPr id="26" name="Content Placeholder 3">
            <a:extLst>
              <a:ext uri="{FF2B5EF4-FFF2-40B4-BE49-F238E27FC236}">
                <a16:creationId xmlns:a16="http://schemas.microsoft.com/office/drawing/2014/main" id="{418C8AEC-3940-4E4B-8A76-8BF5FE0579BB}"/>
              </a:ext>
            </a:extLst>
          </p:cNvPr>
          <p:cNvSpPr>
            <a:spLocks noGrp="1"/>
          </p:cNvSpPr>
          <p:nvPr>
            <p:ph sz="half" idx="2"/>
          </p:nvPr>
        </p:nvSpPr>
        <p:spPr>
          <a:xfrm>
            <a:off x="6172200" y="1825625"/>
            <a:ext cx="5181600" cy="4351338"/>
          </a:xfrm>
        </p:spPr>
        <p:txBody>
          <a:bodyPr>
            <a:normAutofit/>
          </a:bodyPr>
          <a:lstStyle/>
          <a:p>
            <a:r>
              <a:rPr lang="en-US" sz="1600" dirty="0"/>
              <a:t>My Modules – all your class information</a:t>
            </a:r>
          </a:p>
          <a:p>
            <a:r>
              <a:rPr lang="en-US" sz="1600" dirty="0"/>
              <a:t>Career Zone – CV builder, jobs board etc.</a:t>
            </a:r>
          </a:p>
          <a:p>
            <a:r>
              <a:rPr lang="en-US" sz="1600" dirty="0"/>
              <a:t>My Attendance – track your attendance.</a:t>
            </a:r>
          </a:p>
          <a:p>
            <a:r>
              <a:rPr lang="en-US" sz="1600" dirty="0"/>
              <a:t>My Forms – Change of course/timetable, assessment extension form/ letter request form</a:t>
            </a:r>
          </a:p>
          <a:p>
            <a:r>
              <a:rPr lang="en-US" sz="1600" dirty="0"/>
              <a:t>My Timetable – when and where you have classes</a:t>
            </a:r>
          </a:p>
          <a:p>
            <a:r>
              <a:rPr lang="en-US" sz="1600" dirty="0"/>
              <a:t>My Accounts – course fees/ balance</a:t>
            </a:r>
          </a:p>
          <a:p>
            <a:r>
              <a:rPr lang="en-US" sz="1600" dirty="0"/>
              <a:t>My Support -  Guides and procedures e.g. attendance procedure</a:t>
            </a:r>
          </a:p>
          <a:p>
            <a:r>
              <a:rPr lang="en-US" sz="1600" dirty="0"/>
              <a:t>Academic Calendar – Key dates such as start and end of trimesters</a:t>
            </a:r>
          </a:p>
          <a:p>
            <a:r>
              <a:rPr lang="en-US" sz="1600" dirty="0"/>
              <a:t>The other three are self explanatory. </a:t>
            </a:r>
          </a:p>
        </p:txBody>
      </p:sp>
    </p:spTree>
    <p:extLst>
      <p:ext uri="{BB962C8B-B14F-4D97-AF65-F5344CB8AC3E}">
        <p14:creationId xmlns:p14="http://schemas.microsoft.com/office/powerpoint/2010/main" val="2562360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automatically generated">
            <a:extLst>
              <a:ext uri="{FF2B5EF4-FFF2-40B4-BE49-F238E27FC236}">
                <a16:creationId xmlns:a16="http://schemas.microsoft.com/office/drawing/2014/main" id="{D7C2F791-8EEC-4490-82A6-E6EBE4EA605B}"/>
              </a:ext>
            </a:extLst>
          </p:cNvPr>
          <p:cNvPicPr>
            <a:picLocks noChangeAspect="1"/>
          </p:cNvPicPr>
          <p:nvPr/>
        </p:nvPicPr>
        <p:blipFill>
          <a:blip r:embed="rId2"/>
          <a:stretch>
            <a:fillRect/>
          </a:stretch>
        </p:blipFill>
        <p:spPr>
          <a:xfrm>
            <a:off x="179295" y="156323"/>
            <a:ext cx="11860304" cy="6581212"/>
          </a:xfrm>
          <a:prstGeom prst="rect">
            <a:avLst/>
          </a:prstGeom>
        </p:spPr>
      </p:pic>
    </p:spTree>
    <p:extLst>
      <p:ext uri="{BB962C8B-B14F-4D97-AF65-F5344CB8AC3E}">
        <p14:creationId xmlns:p14="http://schemas.microsoft.com/office/powerpoint/2010/main" val="938803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67C30C-7B8E-41A6-AD23-EE763A69FB62}"/>
              </a:ext>
            </a:extLst>
          </p:cNvPr>
          <p:cNvSpPr>
            <a:spLocks noGrp="1"/>
          </p:cNvSpPr>
          <p:nvPr>
            <p:ph type="title"/>
          </p:nvPr>
        </p:nvSpPr>
        <p:spPr>
          <a:xfrm>
            <a:off x="838200" y="365127"/>
            <a:ext cx="10515600" cy="1325563"/>
          </a:xfrm>
        </p:spPr>
        <p:txBody>
          <a:bodyPr/>
          <a:lstStyle/>
          <a:p>
            <a:r>
              <a:rPr lang="en-US" dirty="0"/>
              <a:t>My Modules  - Learning Resources Online Live Support</a:t>
            </a:r>
          </a:p>
        </p:txBody>
      </p:sp>
      <p:pic>
        <p:nvPicPr>
          <p:cNvPr id="5" name="Content Placeholder 4">
            <a:extLst>
              <a:ext uri="{FF2B5EF4-FFF2-40B4-BE49-F238E27FC236}">
                <a16:creationId xmlns:a16="http://schemas.microsoft.com/office/drawing/2014/main" id="{CB8CCC22-4D53-4DE6-B575-44A8347B88AF}"/>
              </a:ext>
            </a:extLst>
          </p:cNvPr>
          <p:cNvPicPr>
            <a:picLocks noGrp="1" noChangeAspect="1"/>
          </p:cNvPicPr>
          <p:nvPr>
            <p:ph sz="half" idx="1"/>
          </p:nvPr>
        </p:nvPicPr>
        <p:blipFill>
          <a:blip r:embed="rId2"/>
          <a:stretch>
            <a:fillRect/>
          </a:stretch>
        </p:blipFill>
        <p:spPr>
          <a:xfrm>
            <a:off x="1237569" y="1513113"/>
            <a:ext cx="3990975" cy="4604658"/>
          </a:xfrm>
        </p:spPr>
      </p:pic>
      <p:sp>
        <p:nvSpPr>
          <p:cNvPr id="11" name="Content Placeholder 10">
            <a:extLst>
              <a:ext uri="{FF2B5EF4-FFF2-40B4-BE49-F238E27FC236}">
                <a16:creationId xmlns:a16="http://schemas.microsoft.com/office/drawing/2014/main" id="{5DF26B43-72B1-414A-BBA3-5B570ED01A58}"/>
              </a:ext>
            </a:extLst>
          </p:cNvPr>
          <p:cNvSpPr>
            <a:spLocks noGrp="1"/>
          </p:cNvSpPr>
          <p:nvPr>
            <p:ph sz="half" idx="2"/>
          </p:nvPr>
        </p:nvSpPr>
        <p:spPr/>
        <p:txBody>
          <a:bodyPr/>
          <a:lstStyle/>
          <a:p>
            <a:r>
              <a:rPr lang="en-GB" dirty="0"/>
              <a:t>Click here for any online/ computer/ technical issues – there is a team waiting to help you. </a:t>
            </a:r>
          </a:p>
          <a:p>
            <a:endParaRPr lang="en-GB" dirty="0"/>
          </a:p>
          <a:p>
            <a:r>
              <a:rPr lang="en-GB" dirty="0"/>
              <a:t>You can also find workshops for using Word, PowerPoint and Excel (Very useful, particularly if you are worries about your IT skills)</a:t>
            </a:r>
          </a:p>
        </p:txBody>
      </p:sp>
    </p:spTree>
    <p:extLst>
      <p:ext uri="{BB962C8B-B14F-4D97-AF65-F5344CB8AC3E}">
        <p14:creationId xmlns:p14="http://schemas.microsoft.com/office/powerpoint/2010/main" val="1802228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1C9-B94A-41E1-AC4A-764590A0468C}"/>
              </a:ext>
            </a:extLst>
          </p:cNvPr>
          <p:cNvSpPr>
            <a:spLocks noGrp="1"/>
          </p:cNvSpPr>
          <p:nvPr>
            <p:ph type="title"/>
          </p:nvPr>
        </p:nvSpPr>
        <p:spPr/>
        <p:txBody>
          <a:bodyPr/>
          <a:lstStyle/>
          <a:p>
            <a:r>
              <a:rPr lang="en-US" dirty="0"/>
              <a:t>My Modules  - Learning Resources - Online Live Support</a:t>
            </a:r>
            <a:endParaRPr lang="en-GB" dirty="0"/>
          </a:p>
        </p:txBody>
      </p:sp>
      <p:pic>
        <p:nvPicPr>
          <p:cNvPr id="5" name="Content Placeholder 4">
            <a:extLst>
              <a:ext uri="{FF2B5EF4-FFF2-40B4-BE49-F238E27FC236}">
                <a16:creationId xmlns:a16="http://schemas.microsoft.com/office/drawing/2014/main" id="{DF89CB0B-FE37-4D87-AAB6-5FFAA481BED5}"/>
              </a:ext>
            </a:extLst>
          </p:cNvPr>
          <p:cNvPicPr>
            <a:picLocks noGrp="1" noChangeAspect="1"/>
          </p:cNvPicPr>
          <p:nvPr>
            <p:ph sz="half" idx="1"/>
          </p:nvPr>
        </p:nvPicPr>
        <p:blipFill>
          <a:blip r:embed="rId2"/>
          <a:stretch>
            <a:fillRect/>
          </a:stretch>
        </p:blipFill>
        <p:spPr>
          <a:xfrm>
            <a:off x="558183" y="1411549"/>
            <a:ext cx="11075633" cy="5282213"/>
          </a:xfrm>
          <a:prstGeom prst="rect">
            <a:avLst/>
          </a:prstGeom>
        </p:spPr>
      </p:pic>
      <p:sp>
        <p:nvSpPr>
          <p:cNvPr id="4" name="Content Placeholder 3">
            <a:extLst>
              <a:ext uri="{FF2B5EF4-FFF2-40B4-BE49-F238E27FC236}">
                <a16:creationId xmlns:a16="http://schemas.microsoft.com/office/drawing/2014/main" id="{90879749-F9C4-4F87-BE38-7FDDFAE59323}"/>
              </a:ext>
            </a:extLst>
          </p:cNvPr>
          <p:cNvSpPr>
            <a:spLocks noGrp="1"/>
          </p:cNvSpPr>
          <p:nvPr>
            <p:ph sz="half" idx="2"/>
          </p:nvPr>
        </p:nvSpPr>
        <p:spPr/>
        <p:txBody>
          <a:bodyPr/>
          <a:lstStyle/>
          <a:p>
            <a:endParaRPr lang="en-GB"/>
          </a:p>
        </p:txBody>
      </p:sp>
    </p:spTree>
    <p:extLst>
      <p:ext uri="{BB962C8B-B14F-4D97-AF65-F5344CB8AC3E}">
        <p14:creationId xmlns:p14="http://schemas.microsoft.com/office/powerpoint/2010/main" val="2041513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0FAF-400E-408F-8457-1A16119E204F}"/>
              </a:ext>
            </a:extLst>
          </p:cNvPr>
          <p:cNvSpPr>
            <a:spLocks noGrp="1"/>
          </p:cNvSpPr>
          <p:nvPr>
            <p:ph type="title"/>
          </p:nvPr>
        </p:nvSpPr>
        <p:spPr>
          <a:xfrm>
            <a:off x="838200" y="365127"/>
            <a:ext cx="10515600" cy="1325563"/>
          </a:xfrm>
        </p:spPr>
        <p:txBody>
          <a:bodyPr anchor="ctr">
            <a:normAutofit/>
          </a:bodyPr>
          <a:lstStyle/>
          <a:p>
            <a:r>
              <a:rPr lang="en-GB" dirty="0"/>
              <a:t>My Modules - </a:t>
            </a:r>
            <a:r>
              <a:rPr lang="en-GB" dirty="0" err="1"/>
              <a:t>iCentre</a:t>
            </a:r>
            <a:endParaRPr lang="en-GB" dirty="0"/>
          </a:p>
        </p:txBody>
      </p:sp>
      <p:pic>
        <p:nvPicPr>
          <p:cNvPr id="5" name="Picture 4">
            <a:extLst>
              <a:ext uri="{FF2B5EF4-FFF2-40B4-BE49-F238E27FC236}">
                <a16:creationId xmlns:a16="http://schemas.microsoft.com/office/drawing/2014/main" id="{507DCE7D-D592-4060-8C01-7C09C1C676F1}"/>
              </a:ext>
            </a:extLst>
          </p:cNvPr>
          <p:cNvPicPr>
            <a:picLocks noChangeAspect="1"/>
          </p:cNvPicPr>
          <p:nvPr/>
        </p:nvPicPr>
        <p:blipFill>
          <a:blip r:embed="rId2"/>
          <a:stretch>
            <a:fillRect/>
          </a:stretch>
        </p:blipFill>
        <p:spPr>
          <a:xfrm>
            <a:off x="838200" y="2129791"/>
            <a:ext cx="5181600" cy="3743006"/>
          </a:xfrm>
          <a:prstGeom prst="rect">
            <a:avLst/>
          </a:prstGeom>
          <a:noFill/>
        </p:spPr>
      </p:pic>
      <p:sp>
        <p:nvSpPr>
          <p:cNvPr id="3" name="Content Placeholder 2">
            <a:extLst>
              <a:ext uri="{FF2B5EF4-FFF2-40B4-BE49-F238E27FC236}">
                <a16:creationId xmlns:a16="http://schemas.microsoft.com/office/drawing/2014/main" id="{B3E80829-B12D-4FCD-B19A-462B8D538EBE}"/>
              </a:ext>
            </a:extLst>
          </p:cNvPr>
          <p:cNvSpPr>
            <a:spLocks noGrp="1"/>
          </p:cNvSpPr>
          <p:nvPr>
            <p:ph sz="half" idx="2"/>
          </p:nvPr>
        </p:nvSpPr>
        <p:spPr>
          <a:xfrm>
            <a:off x="6172200" y="1825625"/>
            <a:ext cx="5181600" cy="4351338"/>
          </a:xfrm>
        </p:spPr>
        <p:txBody>
          <a:bodyPr>
            <a:normAutofit/>
          </a:bodyPr>
          <a:lstStyle/>
          <a:p>
            <a:r>
              <a:rPr lang="en-GB" dirty="0"/>
              <a:t>Zoom sessions – 9-10.30am and 1-2pm</a:t>
            </a:r>
          </a:p>
          <a:p>
            <a:r>
              <a:rPr lang="en-GB" dirty="0"/>
              <a:t>Help and advice on:</a:t>
            </a:r>
          </a:p>
          <a:p>
            <a:r>
              <a:rPr lang="en-GB" dirty="0"/>
              <a:t> Key dates, Attendance processes, student benefits, EU advice</a:t>
            </a:r>
          </a:p>
          <a:p>
            <a:r>
              <a:rPr lang="en-GB" dirty="0"/>
              <a:t>You can also contact the </a:t>
            </a:r>
            <a:r>
              <a:rPr lang="en-GB" dirty="0" err="1"/>
              <a:t>iCentre</a:t>
            </a:r>
            <a:r>
              <a:rPr lang="en-GB" dirty="0"/>
              <a:t> via the chat function – Zen Help Desk </a:t>
            </a:r>
          </a:p>
        </p:txBody>
      </p:sp>
    </p:spTree>
    <p:extLst>
      <p:ext uri="{BB962C8B-B14F-4D97-AF65-F5344CB8AC3E}">
        <p14:creationId xmlns:p14="http://schemas.microsoft.com/office/powerpoint/2010/main" val="1384756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C0925-1227-43EA-8C69-27068021C91E}"/>
              </a:ext>
            </a:extLst>
          </p:cNvPr>
          <p:cNvSpPr>
            <a:spLocks noGrp="1"/>
          </p:cNvSpPr>
          <p:nvPr>
            <p:ph type="title"/>
          </p:nvPr>
        </p:nvSpPr>
        <p:spPr/>
        <p:txBody>
          <a:bodyPr/>
          <a:lstStyle/>
          <a:p>
            <a:r>
              <a:rPr lang="en-GB" dirty="0"/>
              <a:t>My Modules - Wellbeing </a:t>
            </a:r>
          </a:p>
        </p:txBody>
      </p:sp>
      <p:pic>
        <p:nvPicPr>
          <p:cNvPr id="5" name="Content Placeholder 4">
            <a:extLst>
              <a:ext uri="{FF2B5EF4-FFF2-40B4-BE49-F238E27FC236}">
                <a16:creationId xmlns:a16="http://schemas.microsoft.com/office/drawing/2014/main" id="{C0BACB08-0B2D-4C2F-A7BF-12C93152DE6B}"/>
              </a:ext>
            </a:extLst>
          </p:cNvPr>
          <p:cNvPicPr>
            <a:picLocks noGrp="1" noChangeAspect="1"/>
          </p:cNvPicPr>
          <p:nvPr>
            <p:ph sz="half" idx="1"/>
          </p:nvPr>
        </p:nvPicPr>
        <p:blipFill>
          <a:blip r:embed="rId2"/>
          <a:stretch>
            <a:fillRect/>
          </a:stretch>
        </p:blipFill>
        <p:spPr>
          <a:xfrm>
            <a:off x="898498" y="1825624"/>
            <a:ext cx="4198288" cy="4121951"/>
          </a:xfrm>
          <a:prstGeom prst="rect">
            <a:avLst/>
          </a:prstGeom>
        </p:spPr>
      </p:pic>
      <p:sp>
        <p:nvSpPr>
          <p:cNvPr id="4" name="Content Placeholder 3">
            <a:extLst>
              <a:ext uri="{FF2B5EF4-FFF2-40B4-BE49-F238E27FC236}">
                <a16:creationId xmlns:a16="http://schemas.microsoft.com/office/drawing/2014/main" id="{AA967501-145E-4737-8A1A-890FF8759824}"/>
              </a:ext>
            </a:extLst>
          </p:cNvPr>
          <p:cNvSpPr>
            <a:spLocks noGrp="1"/>
          </p:cNvSpPr>
          <p:nvPr>
            <p:ph sz="half" idx="2"/>
          </p:nvPr>
        </p:nvSpPr>
        <p:spPr/>
        <p:txBody>
          <a:bodyPr/>
          <a:lstStyle/>
          <a:p>
            <a:r>
              <a:rPr lang="en-GB" dirty="0"/>
              <a:t>Information on how to refer to the wellbeing team</a:t>
            </a:r>
          </a:p>
          <a:p>
            <a:r>
              <a:rPr lang="en-GB" dirty="0"/>
              <a:t>Information on wellbeing </a:t>
            </a:r>
          </a:p>
        </p:txBody>
      </p:sp>
    </p:spTree>
    <p:extLst>
      <p:ext uri="{BB962C8B-B14F-4D97-AF65-F5344CB8AC3E}">
        <p14:creationId xmlns:p14="http://schemas.microsoft.com/office/powerpoint/2010/main" val="674895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70802-0CE4-41C4-9692-1D941D36E24D}"/>
              </a:ext>
            </a:extLst>
          </p:cNvPr>
          <p:cNvSpPr>
            <a:spLocks noGrp="1"/>
          </p:cNvSpPr>
          <p:nvPr>
            <p:ph type="title"/>
          </p:nvPr>
        </p:nvSpPr>
        <p:spPr/>
        <p:txBody>
          <a:bodyPr/>
          <a:lstStyle/>
          <a:p>
            <a:r>
              <a:rPr lang="en-GB" dirty="0"/>
              <a:t>My Modules - Academic Support</a:t>
            </a:r>
          </a:p>
        </p:txBody>
      </p:sp>
      <p:pic>
        <p:nvPicPr>
          <p:cNvPr id="5" name="Content Placeholder 4">
            <a:extLst>
              <a:ext uri="{FF2B5EF4-FFF2-40B4-BE49-F238E27FC236}">
                <a16:creationId xmlns:a16="http://schemas.microsoft.com/office/drawing/2014/main" id="{676530C5-AF1B-4930-B59C-0B245421303D}"/>
              </a:ext>
            </a:extLst>
          </p:cNvPr>
          <p:cNvPicPr>
            <a:picLocks noGrp="1" noChangeAspect="1"/>
          </p:cNvPicPr>
          <p:nvPr>
            <p:ph sz="half" idx="1"/>
          </p:nvPr>
        </p:nvPicPr>
        <p:blipFill>
          <a:blip r:embed="rId2"/>
          <a:stretch>
            <a:fillRect/>
          </a:stretch>
        </p:blipFill>
        <p:spPr>
          <a:xfrm>
            <a:off x="1770744" y="2647864"/>
            <a:ext cx="3316511" cy="2706859"/>
          </a:xfrm>
          <a:prstGeom prst="rect">
            <a:avLst/>
          </a:prstGeom>
        </p:spPr>
      </p:pic>
      <p:sp>
        <p:nvSpPr>
          <p:cNvPr id="4" name="Content Placeholder 3">
            <a:extLst>
              <a:ext uri="{FF2B5EF4-FFF2-40B4-BE49-F238E27FC236}">
                <a16:creationId xmlns:a16="http://schemas.microsoft.com/office/drawing/2014/main" id="{43CCBCE9-1EF7-444C-963F-2F90CFDA363F}"/>
              </a:ext>
            </a:extLst>
          </p:cNvPr>
          <p:cNvSpPr>
            <a:spLocks noGrp="1"/>
          </p:cNvSpPr>
          <p:nvPr>
            <p:ph sz="half" idx="2"/>
          </p:nvPr>
        </p:nvSpPr>
        <p:spPr/>
        <p:txBody>
          <a:bodyPr/>
          <a:lstStyle/>
          <a:p>
            <a:r>
              <a:rPr lang="en-GB" dirty="0"/>
              <a:t>Links to join meetings</a:t>
            </a:r>
          </a:p>
          <a:p>
            <a:r>
              <a:rPr lang="en-GB" dirty="0"/>
              <a:t>How to book an appointment</a:t>
            </a:r>
          </a:p>
        </p:txBody>
      </p:sp>
    </p:spTree>
    <p:extLst>
      <p:ext uri="{BB962C8B-B14F-4D97-AF65-F5344CB8AC3E}">
        <p14:creationId xmlns:p14="http://schemas.microsoft.com/office/powerpoint/2010/main" val="4028107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60C6-B0C6-4FEF-A05A-9A3DEC88B8A7}"/>
              </a:ext>
            </a:extLst>
          </p:cNvPr>
          <p:cNvSpPr>
            <a:spLocks noGrp="1"/>
          </p:cNvSpPr>
          <p:nvPr>
            <p:ph type="title"/>
          </p:nvPr>
        </p:nvSpPr>
        <p:spPr/>
        <p:txBody>
          <a:bodyPr/>
          <a:lstStyle/>
          <a:p>
            <a:r>
              <a:rPr lang="en-GB" dirty="0"/>
              <a:t>My Modules- Student Advice – Director of Studies Office</a:t>
            </a:r>
          </a:p>
        </p:txBody>
      </p:sp>
      <p:sp>
        <p:nvSpPr>
          <p:cNvPr id="4" name="Content Placeholder 3">
            <a:extLst>
              <a:ext uri="{FF2B5EF4-FFF2-40B4-BE49-F238E27FC236}">
                <a16:creationId xmlns:a16="http://schemas.microsoft.com/office/drawing/2014/main" id="{B6C87938-B06E-4D10-B70E-4B04AD8AD055}"/>
              </a:ext>
            </a:extLst>
          </p:cNvPr>
          <p:cNvSpPr>
            <a:spLocks noGrp="1"/>
          </p:cNvSpPr>
          <p:nvPr>
            <p:ph sz="half" idx="2"/>
          </p:nvPr>
        </p:nvSpPr>
        <p:spPr/>
        <p:txBody>
          <a:bodyPr/>
          <a:lstStyle/>
          <a:p>
            <a:r>
              <a:rPr lang="en-GB" dirty="0"/>
              <a:t>Zoom link</a:t>
            </a:r>
          </a:p>
          <a:p>
            <a:r>
              <a:rPr lang="en-GB" dirty="0"/>
              <a:t>How to make a late submission</a:t>
            </a:r>
          </a:p>
          <a:p>
            <a:r>
              <a:rPr lang="en-GB" dirty="0"/>
              <a:t>How to mitigate</a:t>
            </a:r>
          </a:p>
          <a:p>
            <a:r>
              <a:rPr lang="en-GB" dirty="0"/>
              <a:t>How to change course</a:t>
            </a:r>
          </a:p>
          <a:p>
            <a:endParaRPr lang="en-GB" dirty="0"/>
          </a:p>
        </p:txBody>
      </p:sp>
      <p:pic>
        <p:nvPicPr>
          <p:cNvPr id="5" name="Content Placeholder 4">
            <a:extLst>
              <a:ext uri="{FF2B5EF4-FFF2-40B4-BE49-F238E27FC236}">
                <a16:creationId xmlns:a16="http://schemas.microsoft.com/office/drawing/2014/main" id="{F9091DA1-FE16-4BCC-A717-693B5685ABE6}"/>
              </a:ext>
            </a:extLst>
          </p:cNvPr>
          <p:cNvPicPr preferRelativeResize="0">
            <a:picLocks noGrp="1" noChangeAspect="1"/>
          </p:cNvPicPr>
          <p:nvPr>
            <p:ph sz="half" idx="1"/>
          </p:nvPr>
        </p:nvPicPr>
        <p:blipFill>
          <a:blip r:embed="rId2"/>
          <a:stretch>
            <a:fillRect/>
          </a:stretch>
        </p:blipFill>
        <p:spPr>
          <a:xfrm>
            <a:off x="1089329" y="1574358"/>
            <a:ext cx="3679031" cy="3101338"/>
          </a:xfrm>
        </p:spPr>
      </p:pic>
    </p:spTree>
    <p:extLst>
      <p:ext uri="{BB962C8B-B14F-4D97-AF65-F5344CB8AC3E}">
        <p14:creationId xmlns:p14="http://schemas.microsoft.com/office/powerpoint/2010/main" val="349537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4D03-E5AD-4356-9B99-61A90771A6EA}"/>
              </a:ext>
            </a:extLst>
          </p:cNvPr>
          <p:cNvSpPr>
            <a:spLocks noGrp="1"/>
          </p:cNvSpPr>
          <p:nvPr>
            <p:ph type="title"/>
          </p:nvPr>
        </p:nvSpPr>
        <p:spPr>
          <a:xfrm>
            <a:off x="838200" y="365127"/>
            <a:ext cx="10515600" cy="1996410"/>
          </a:xfrm>
        </p:spPr>
        <p:txBody>
          <a:bodyPr>
            <a:normAutofit/>
          </a:bodyPr>
          <a:lstStyle/>
          <a:p>
            <a:r>
              <a:rPr lang="en-GB" dirty="0"/>
              <a:t>Quick Links</a:t>
            </a:r>
            <a:br>
              <a:rPr lang="en-GB" dirty="0"/>
            </a:br>
            <a:r>
              <a:rPr lang="en-GB" sz="2200" dirty="0"/>
              <a:t>You can also use the drop down menu – English Language and the investment club are useful links for now. </a:t>
            </a:r>
            <a:br>
              <a:rPr lang="en-GB" sz="2200" dirty="0"/>
            </a:br>
            <a:r>
              <a:rPr lang="en-GB" sz="2200" dirty="0"/>
              <a:t>We will look at Turnitin Practise later in the course</a:t>
            </a:r>
            <a:br>
              <a:rPr lang="en-GB" sz="2200" dirty="0"/>
            </a:br>
            <a:r>
              <a:rPr lang="en-GB" dirty="0"/>
              <a:t>.</a:t>
            </a:r>
          </a:p>
        </p:txBody>
      </p:sp>
      <p:pic>
        <p:nvPicPr>
          <p:cNvPr id="5" name="Content Placeholder 4">
            <a:extLst>
              <a:ext uri="{FF2B5EF4-FFF2-40B4-BE49-F238E27FC236}">
                <a16:creationId xmlns:a16="http://schemas.microsoft.com/office/drawing/2014/main" id="{E9F61772-F628-4027-9F6B-16D316F2B08A}"/>
              </a:ext>
            </a:extLst>
          </p:cNvPr>
          <p:cNvPicPr>
            <a:picLocks noGrp="1" noChangeAspect="1"/>
          </p:cNvPicPr>
          <p:nvPr>
            <p:ph idx="1"/>
          </p:nvPr>
        </p:nvPicPr>
        <p:blipFill>
          <a:blip r:embed="rId2"/>
          <a:stretch>
            <a:fillRect/>
          </a:stretch>
        </p:blipFill>
        <p:spPr>
          <a:xfrm>
            <a:off x="3096308" y="2700269"/>
            <a:ext cx="5283767" cy="4351338"/>
          </a:xfrm>
        </p:spPr>
      </p:pic>
    </p:spTree>
    <p:extLst>
      <p:ext uri="{BB962C8B-B14F-4D97-AF65-F5344CB8AC3E}">
        <p14:creationId xmlns:p14="http://schemas.microsoft.com/office/powerpoint/2010/main" val="378213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A603-70E9-4CB9-A220-7199A024CE5F}"/>
              </a:ext>
            </a:extLst>
          </p:cNvPr>
          <p:cNvSpPr>
            <a:spLocks noGrp="1"/>
          </p:cNvSpPr>
          <p:nvPr>
            <p:ph type="title"/>
          </p:nvPr>
        </p:nvSpPr>
        <p:spPr/>
        <p:txBody>
          <a:bodyPr/>
          <a:lstStyle/>
          <a:p>
            <a:r>
              <a:rPr lang="en-GB"/>
              <a:t>Module overview: What will I learn in this course?</a:t>
            </a:r>
          </a:p>
        </p:txBody>
      </p:sp>
      <p:sp>
        <p:nvSpPr>
          <p:cNvPr id="3" name="Content Placeholder 2">
            <a:extLst>
              <a:ext uri="{FF2B5EF4-FFF2-40B4-BE49-F238E27FC236}">
                <a16:creationId xmlns:a16="http://schemas.microsoft.com/office/drawing/2014/main" id="{AAE5B8CD-5C6B-4005-976A-533E72766844}"/>
              </a:ext>
            </a:extLst>
          </p:cNvPr>
          <p:cNvSpPr>
            <a:spLocks noGrp="1"/>
          </p:cNvSpPr>
          <p:nvPr>
            <p:ph idx="1"/>
          </p:nvPr>
        </p:nvSpPr>
        <p:spPr>
          <a:xfrm>
            <a:off x="838200" y="1825625"/>
            <a:ext cx="9975574" cy="4351338"/>
          </a:xfrm>
        </p:spPr>
        <p:txBody>
          <a:bodyPr>
            <a:normAutofit fontScale="85000" lnSpcReduction="20000"/>
          </a:bodyPr>
          <a:lstStyle/>
          <a:p>
            <a:pPr marL="0" indent="0">
              <a:buNone/>
            </a:pPr>
            <a:r>
              <a:rPr lang="en-GB" sz="2400" dirty="0"/>
              <a:t>Research Skills is a 30-credit module split into 2 parts. Each part is 12 weeks long. </a:t>
            </a:r>
          </a:p>
          <a:p>
            <a:pPr marL="0" indent="0">
              <a:buNone/>
            </a:pPr>
            <a:r>
              <a:rPr lang="en-GB" sz="2400" dirty="0"/>
              <a:t>	</a:t>
            </a:r>
            <a:r>
              <a:rPr lang="en-GB" sz="2400" b="1" dirty="0"/>
              <a:t>Research Skills 1</a:t>
            </a:r>
            <a:r>
              <a:rPr lang="en-GB" sz="2400" dirty="0"/>
              <a:t> runs from 9 May to 1 Aug.</a:t>
            </a:r>
          </a:p>
          <a:p>
            <a:pPr marL="0" indent="0">
              <a:buNone/>
            </a:pPr>
            <a:r>
              <a:rPr lang="en-GB" sz="2400" dirty="0"/>
              <a:t>	</a:t>
            </a:r>
            <a:r>
              <a:rPr lang="en-GB" sz="2400" b="1" dirty="0"/>
              <a:t>Research Skills 2 </a:t>
            </a:r>
            <a:r>
              <a:rPr lang="en-GB" sz="2400" dirty="0"/>
              <a:t>runs from 16 September 8 December.</a:t>
            </a:r>
          </a:p>
          <a:p>
            <a:pPr marL="0" indent="0">
              <a:buNone/>
            </a:pPr>
            <a:endParaRPr lang="en-GB" sz="2400" dirty="0"/>
          </a:p>
          <a:p>
            <a:pPr marL="0" indent="0">
              <a:buNone/>
            </a:pPr>
            <a:r>
              <a:rPr lang="en-GB" sz="2400" b="1" dirty="0"/>
              <a:t>Research Skills 1</a:t>
            </a:r>
            <a:r>
              <a:rPr lang="en-GB" sz="2400" dirty="0"/>
              <a:t> aims to develop your understanding of:</a:t>
            </a:r>
          </a:p>
          <a:p>
            <a:pPr lvl="1"/>
            <a:r>
              <a:rPr lang="en-GB" sz="2100" dirty="0"/>
              <a:t>the requirements of higher education,</a:t>
            </a:r>
          </a:p>
          <a:p>
            <a:pPr lvl="1"/>
            <a:r>
              <a:rPr lang="en-GB" sz="2100" dirty="0"/>
              <a:t>the types of sources used in academic work and how to find them.</a:t>
            </a:r>
          </a:p>
          <a:p>
            <a:pPr marL="342900" lvl="1" indent="0">
              <a:buNone/>
            </a:pPr>
            <a:endParaRPr lang="en-GB" sz="2100" dirty="0"/>
          </a:p>
          <a:p>
            <a:pPr marL="0" indent="0">
              <a:buNone/>
            </a:pPr>
            <a:r>
              <a:rPr lang="en-GB" sz="2400" dirty="0"/>
              <a:t>It will also help you to develop skills including:</a:t>
            </a:r>
          </a:p>
          <a:p>
            <a:pPr lvl="1"/>
            <a:r>
              <a:rPr lang="en-GB" sz="2100" dirty="0"/>
              <a:t>IT skills, which will allow you to research and find academic sources,</a:t>
            </a:r>
          </a:p>
          <a:p>
            <a:pPr lvl="1"/>
            <a:r>
              <a:rPr lang="en-GB" sz="2100" dirty="0"/>
              <a:t>communication skills (written and oral), which will allow you to present information from sources in your own work. </a:t>
            </a:r>
          </a:p>
          <a:p>
            <a:pPr marL="0" indent="0">
              <a:buNone/>
            </a:pPr>
            <a:endParaRPr lang="en-GB" sz="2400" dirty="0"/>
          </a:p>
          <a:p>
            <a:pPr marL="0" indent="0">
              <a:buNone/>
            </a:pPr>
            <a:r>
              <a:rPr lang="en-GB" sz="2400" b="1" dirty="0"/>
              <a:t>Research Skills 2 </a:t>
            </a:r>
            <a:r>
              <a:rPr lang="en-GB" sz="2400" dirty="0"/>
              <a:t>aims to develop your skills so that you can use sources to support points in a written piece of work. </a:t>
            </a:r>
          </a:p>
          <a:p>
            <a:pPr marL="0" indent="0">
              <a:buNone/>
            </a:pPr>
            <a:endParaRPr lang="en-GB" sz="2400" dirty="0"/>
          </a:p>
          <a:p>
            <a:endParaRPr lang="en-GB" dirty="0"/>
          </a:p>
        </p:txBody>
      </p:sp>
    </p:spTree>
    <p:extLst>
      <p:ext uri="{BB962C8B-B14F-4D97-AF65-F5344CB8AC3E}">
        <p14:creationId xmlns:p14="http://schemas.microsoft.com/office/powerpoint/2010/main" val="1110845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2F5A94B-B671-4BF5-B874-8C110695B8AC}"/>
              </a:ext>
            </a:extLst>
          </p:cNvPr>
          <p:cNvSpPr>
            <a:spLocks noGrp="1"/>
          </p:cNvSpPr>
          <p:nvPr>
            <p:ph type="title"/>
          </p:nvPr>
        </p:nvSpPr>
        <p:spPr>
          <a:xfrm>
            <a:off x="838199" y="0"/>
            <a:ext cx="11176221" cy="1325563"/>
          </a:xfrm>
        </p:spPr>
        <p:txBody>
          <a:bodyPr>
            <a:normAutofit fontScale="90000"/>
          </a:bodyPr>
          <a:lstStyle/>
          <a:p>
            <a:r>
              <a:rPr lang="en-US" dirty="0"/>
              <a:t>My ARUL – this is the web-based version of the My ARUL App</a:t>
            </a:r>
            <a:br>
              <a:rPr lang="en-US" dirty="0"/>
            </a:br>
            <a:r>
              <a:rPr lang="en-US" dirty="0"/>
              <a:t>                                                                      </a:t>
            </a:r>
            <a:r>
              <a:rPr lang="en-US" sz="2000" dirty="0">
                <a:solidFill>
                  <a:srgbClr val="FF0000"/>
                </a:solidFill>
              </a:rPr>
              <a:t>Use your VLE username and password here. </a:t>
            </a:r>
            <a:br>
              <a:rPr lang="en-US" dirty="0"/>
            </a:br>
            <a:endParaRPr lang="en-US" dirty="0"/>
          </a:p>
        </p:txBody>
      </p:sp>
      <p:pic>
        <p:nvPicPr>
          <p:cNvPr id="7" name="Content Placeholder 6">
            <a:extLst>
              <a:ext uri="{FF2B5EF4-FFF2-40B4-BE49-F238E27FC236}">
                <a16:creationId xmlns:a16="http://schemas.microsoft.com/office/drawing/2014/main" id="{41945A23-A621-4AC0-BA7D-8704965F7F81}"/>
              </a:ext>
            </a:extLst>
          </p:cNvPr>
          <p:cNvPicPr>
            <a:picLocks noGrp="1" noChangeAspect="1"/>
          </p:cNvPicPr>
          <p:nvPr>
            <p:ph sz="half" idx="1"/>
          </p:nvPr>
        </p:nvPicPr>
        <p:blipFill>
          <a:blip r:embed="rId2"/>
          <a:stretch>
            <a:fillRect/>
          </a:stretch>
        </p:blipFill>
        <p:spPr>
          <a:xfrm>
            <a:off x="6777823" y="922350"/>
            <a:ext cx="4981496" cy="5935650"/>
          </a:xfrm>
        </p:spPr>
      </p:pic>
      <p:pic>
        <p:nvPicPr>
          <p:cNvPr id="5" name="Content Placeholder 4">
            <a:extLst>
              <a:ext uri="{FF2B5EF4-FFF2-40B4-BE49-F238E27FC236}">
                <a16:creationId xmlns:a16="http://schemas.microsoft.com/office/drawing/2014/main" id="{34014896-E549-4DB0-BA88-2C4048C29B5E}"/>
              </a:ext>
            </a:extLst>
          </p:cNvPr>
          <p:cNvPicPr>
            <a:picLocks noGrp="1" noChangeAspect="1"/>
          </p:cNvPicPr>
          <p:nvPr>
            <p:ph sz="half" idx="2"/>
          </p:nvPr>
        </p:nvPicPr>
        <p:blipFill rotWithShape="1">
          <a:blip r:embed="rId3"/>
          <a:stretch/>
        </p:blipFill>
        <p:spPr>
          <a:xfrm>
            <a:off x="297509" y="1019957"/>
            <a:ext cx="6211529" cy="6558116"/>
          </a:xfrm>
          <a:prstGeom prst="rect">
            <a:avLst/>
          </a:prstGeom>
          <a:noFill/>
        </p:spPr>
      </p:pic>
      <p:pic>
        <p:nvPicPr>
          <p:cNvPr id="19" name="Picture 18">
            <a:extLst>
              <a:ext uri="{FF2B5EF4-FFF2-40B4-BE49-F238E27FC236}">
                <a16:creationId xmlns:a16="http://schemas.microsoft.com/office/drawing/2014/main" id="{7ACAF11A-6FCE-4BC2-B0B3-5ACE2DECEA83}"/>
              </a:ext>
            </a:extLst>
          </p:cNvPr>
          <p:cNvPicPr>
            <a:picLocks noChangeAspect="1"/>
          </p:cNvPicPr>
          <p:nvPr/>
        </p:nvPicPr>
        <p:blipFill>
          <a:blip r:embed="rId4"/>
          <a:stretch>
            <a:fillRect/>
          </a:stretch>
        </p:blipFill>
        <p:spPr>
          <a:xfrm rot="18368153">
            <a:off x="2575852" y="1563758"/>
            <a:ext cx="1070022" cy="945127"/>
          </a:xfrm>
          <a:prstGeom prst="rect">
            <a:avLst/>
          </a:prstGeom>
        </p:spPr>
      </p:pic>
    </p:spTree>
    <p:extLst>
      <p:ext uri="{BB962C8B-B14F-4D97-AF65-F5344CB8AC3E}">
        <p14:creationId xmlns:p14="http://schemas.microsoft.com/office/powerpoint/2010/main" val="1704531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730D-724C-49E5-8711-086A4CF5964C}"/>
              </a:ext>
            </a:extLst>
          </p:cNvPr>
          <p:cNvSpPr>
            <a:spLocks noGrp="1"/>
          </p:cNvSpPr>
          <p:nvPr>
            <p:ph type="title"/>
          </p:nvPr>
        </p:nvSpPr>
        <p:spPr>
          <a:xfrm>
            <a:off x="1981200" y="213168"/>
            <a:ext cx="8229600" cy="1143000"/>
          </a:xfrm>
        </p:spPr>
        <p:txBody>
          <a:bodyPr/>
          <a:lstStyle/>
          <a:p>
            <a:pPr algn="ctr"/>
            <a:r>
              <a:rPr lang="en-US" sz="5400" dirty="0" err="1">
                <a:latin typeface="Raleway" panose="020B0503030101060003" pitchFamily="34" charset="77"/>
              </a:rPr>
              <a:t>myARUL</a:t>
            </a:r>
            <a:endParaRPr lang="en-GB" dirty="0">
              <a:latin typeface="Raleway" panose="020B0503030101060003" pitchFamily="34" charset="77"/>
            </a:endParaRPr>
          </a:p>
        </p:txBody>
      </p:sp>
      <p:pic>
        <p:nvPicPr>
          <p:cNvPr id="5" name="Content Placeholder 4">
            <a:extLst>
              <a:ext uri="{FF2B5EF4-FFF2-40B4-BE49-F238E27FC236}">
                <a16:creationId xmlns:a16="http://schemas.microsoft.com/office/drawing/2014/main" id="{BB0B54CC-01FC-4A0E-8682-48130EF01109}"/>
              </a:ext>
            </a:extLst>
          </p:cNvPr>
          <p:cNvPicPr>
            <a:picLocks noGrp="1" noChangeAspect="1"/>
          </p:cNvPicPr>
          <p:nvPr>
            <p:ph idx="1"/>
          </p:nvPr>
        </p:nvPicPr>
        <p:blipFill rotWithShape="1">
          <a:blip r:embed="rId3"/>
          <a:srcRect t="8590" b="3605"/>
          <a:stretch/>
        </p:blipFill>
        <p:spPr>
          <a:xfrm>
            <a:off x="1637966" y="1620960"/>
            <a:ext cx="8916069" cy="4403669"/>
          </a:xfrm>
        </p:spPr>
      </p:pic>
      <p:pic>
        <p:nvPicPr>
          <p:cNvPr id="3" name="Picture 2">
            <a:extLst>
              <a:ext uri="{FF2B5EF4-FFF2-40B4-BE49-F238E27FC236}">
                <a16:creationId xmlns:a16="http://schemas.microsoft.com/office/drawing/2014/main" id="{54D61495-E301-461E-B4EA-258D88B38691}"/>
              </a:ext>
            </a:extLst>
          </p:cNvPr>
          <p:cNvPicPr>
            <a:picLocks noChangeAspect="1"/>
          </p:cNvPicPr>
          <p:nvPr/>
        </p:nvPicPr>
        <p:blipFill>
          <a:blip r:embed="rId4"/>
          <a:stretch>
            <a:fillRect/>
          </a:stretch>
        </p:blipFill>
        <p:spPr>
          <a:xfrm>
            <a:off x="8801100" y="213169"/>
            <a:ext cx="1409700" cy="1343025"/>
          </a:xfrm>
          <a:prstGeom prst="rect">
            <a:avLst/>
          </a:prstGeom>
        </p:spPr>
      </p:pic>
      <p:pic>
        <p:nvPicPr>
          <p:cNvPr id="6" name="Picture 5">
            <a:extLst>
              <a:ext uri="{FF2B5EF4-FFF2-40B4-BE49-F238E27FC236}">
                <a16:creationId xmlns:a16="http://schemas.microsoft.com/office/drawing/2014/main" id="{0A87CFFC-1A1C-0A45-A5DF-953DF853E738}"/>
              </a:ext>
            </a:extLst>
          </p:cNvPr>
          <p:cNvPicPr>
            <a:picLocks noChangeAspect="1"/>
          </p:cNvPicPr>
          <p:nvPr/>
        </p:nvPicPr>
        <p:blipFill>
          <a:blip r:embed="rId5"/>
          <a:stretch>
            <a:fillRect/>
          </a:stretch>
        </p:blipFill>
        <p:spPr>
          <a:xfrm>
            <a:off x="8691197" y="5521216"/>
            <a:ext cx="1566808" cy="1060796"/>
          </a:xfrm>
          <a:prstGeom prst="rect">
            <a:avLst/>
          </a:prstGeom>
        </p:spPr>
      </p:pic>
    </p:spTree>
    <p:extLst>
      <p:ext uri="{BB962C8B-B14F-4D97-AF65-F5344CB8AC3E}">
        <p14:creationId xmlns:p14="http://schemas.microsoft.com/office/powerpoint/2010/main" val="179429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711D-C4F4-4BC7-819C-3D4DE2337F28}"/>
              </a:ext>
            </a:extLst>
          </p:cNvPr>
          <p:cNvSpPr>
            <a:spLocks noGrp="1"/>
          </p:cNvSpPr>
          <p:nvPr>
            <p:ph type="title"/>
          </p:nvPr>
        </p:nvSpPr>
        <p:spPr/>
        <p:txBody>
          <a:bodyPr/>
          <a:lstStyle/>
          <a:p>
            <a:r>
              <a:rPr lang="en-GB" dirty="0"/>
              <a:t>FAQ - Where to get help – who to ask</a:t>
            </a:r>
          </a:p>
        </p:txBody>
      </p:sp>
      <p:sp>
        <p:nvSpPr>
          <p:cNvPr id="3" name="Content Placeholder 2">
            <a:extLst>
              <a:ext uri="{FF2B5EF4-FFF2-40B4-BE49-F238E27FC236}">
                <a16:creationId xmlns:a16="http://schemas.microsoft.com/office/drawing/2014/main" id="{774077F9-33B5-4881-93D9-421385C54F7F}"/>
              </a:ext>
            </a:extLst>
          </p:cNvPr>
          <p:cNvSpPr>
            <a:spLocks noGrp="1"/>
          </p:cNvSpPr>
          <p:nvPr>
            <p:ph idx="1"/>
          </p:nvPr>
        </p:nvSpPr>
        <p:spPr/>
        <p:txBody>
          <a:bodyPr/>
          <a:lstStyle/>
          <a:p>
            <a:r>
              <a:rPr lang="en-GB" dirty="0"/>
              <a:t>Course content  - Your lecturer</a:t>
            </a:r>
          </a:p>
          <a:p>
            <a:r>
              <a:rPr lang="en-GB" dirty="0"/>
              <a:t>Attendance recording – </a:t>
            </a:r>
            <a:r>
              <a:rPr lang="en-GB" dirty="0">
                <a:hlinkClick r:id="rId2"/>
              </a:rPr>
              <a:t>attendance@london.aru.ac.uk</a:t>
            </a:r>
            <a:endParaRPr lang="en-GB" dirty="0"/>
          </a:p>
          <a:p>
            <a:r>
              <a:rPr lang="en-GB" dirty="0"/>
              <a:t>Extension/ mitigation – VLE – My Forms- extension form. Mitigation form</a:t>
            </a:r>
          </a:p>
          <a:p>
            <a:r>
              <a:rPr lang="en-GB" dirty="0"/>
              <a:t>Dates – VLE – Academic calendar</a:t>
            </a:r>
          </a:p>
          <a:p>
            <a:r>
              <a:rPr lang="en-GB" dirty="0"/>
              <a:t>Finance (e.g. student loans) – </a:t>
            </a:r>
            <a:r>
              <a:rPr lang="en-GB" dirty="0">
                <a:hlinkClick r:id="rId3"/>
              </a:rPr>
              <a:t>finance@london.aru.ac.uk</a:t>
            </a:r>
            <a:endParaRPr lang="en-GB" dirty="0"/>
          </a:p>
          <a:p>
            <a:r>
              <a:rPr lang="en-GB" dirty="0"/>
              <a:t>Wellbeing – studentwellbeing@london.aru.ac.uk</a:t>
            </a:r>
          </a:p>
        </p:txBody>
      </p:sp>
    </p:spTree>
    <p:extLst>
      <p:ext uri="{BB962C8B-B14F-4D97-AF65-F5344CB8AC3E}">
        <p14:creationId xmlns:p14="http://schemas.microsoft.com/office/powerpoint/2010/main" val="3827818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Homework</a:t>
            </a:r>
          </a:p>
        </p:txBody>
      </p:sp>
      <p:sp>
        <p:nvSpPr>
          <p:cNvPr id="3" name="Content Placeholder 2"/>
          <p:cNvSpPr>
            <a:spLocks noGrp="1"/>
          </p:cNvSpPr>
          <p:nvPr>
            <p:ph idx="1"/>
          </p:nvPr>
        </p:nvSpPr>
        <p:spPr/>
        <p:txBody>
          <a:bodyPr>
            <a:normAutofit/>
          </a:bodyPr>
          <a:lstStyle/>
          <a:p>
            <a:r>
              <a:rPr lang="en-GB" sz="2400" dirty="0"/>
              <a:t>Quiz</a:t>
            </a:r>
          </a:p>
          <a:p>
            <a:endParaRPr lang="en-GB" sz="2400" dirty="0"/>
          </a:p>
          <a:p>
            <a:r>
              <a:rPr lang="en-GB" sz="2400" dirty="0"/>
              <a:t>Watch the class video at the end of the week to review the class content. (You should do this homework every week)</a:t>
            </a:r>
          </a:p>
          <a:p>
            <a:endParaRPr lang="en-GB" sz="2400" dirty="0"/>
          </a:p>
          <a:p>
            <a:r>
              <a:rPr lang="en-GB" sz="2400" dirty="0"/>
              <a:t>These videos can be found in the Lecture recordings tile at the bottom of the RS1 VLE page (but you already knew that!)</a:t>
            </a:r>
          </a:p>
          <a:p>
            <a:endParaRPr lang="en-GB" sz="2400" dirty="0"/>
          </a:p>
          <a:p>
            <a:r>
              <a:rPr lang="en-GB" sz="2400" dirty="0"/>
              <a:t>Make sure you can open your textbook. Have your </a:t>
            </a:r>
            <a:r>
              <a:rPr lang="en-GB" sz="2400" dirty="0" err="1"/>
              <a:t>Kortext</a:t>
            </a:r>
            <a:r>
              <a:rPr lang="en-GB" sz="2400" dirty="0"/>
              <a:t> login details ready. </a:t>
            </a:r>
          </a:p>
          <a:p>
            <a:endParaRPr lang="en-GB" dirty="0"/>
          </a:p>
          <a:p>
            <a:endParaRPr lang="en-GB" dirty="0"/>
          </a:p>
        </p:txBody>
      </p:sp>
    </p:spTree>
    <p:extLst>
      <p:ext uri="{BB962C8B-B14F-4D97-AF65-F5344CB8AC3E}">
        <p14:creationId xmlns:p14="http://schemas.microsoft.com/office/powerpoint/2010/main" val="4088632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DEFE5-ECC1-4536-9F69-B52291D2E2D9}"/>
              </a:ext>
            </a:extLst>
          </p:cNvPr>
          <p:cNvSpPr>
            <a:spLocks noGrp="1"/>
          </p:cNvSpPr>
          <p:nvPr>
            <p:ph type="title"/>
          </p:nvPr>
        </p:nvSpPr>
        <p:spPr>
          <a:xfrm>
            <a:off x="838200" y="365127"/>
            <a:ext cx="10515600" cy="1325563"/>
          </a:xfrm>
        </p:spPr>
        <p:txBody>
          <a:bodyPr anchor="ctr">
            <a:normAutofit/>
          </a:bodyPr>
          <a:lstStyle/>
          <a:p>
            <a:r>
              <a:rPr lang="en-GB"/>
              <a:t>Q&amp;A</a:t>
            </a:r>
          </a:p>
        </p:txBody>
      </p:sp>
      <p:pic>
        <p:nvPicPr>
          <p:cNvPr id="5" name="Content Placeholder 4" descr="Sticky notes with question marks">
            <a:extLst>
              <a:ext uri="{FF2B5EF4-FFF2-40B4-BE49-F238E27FC236}">
                <a16:creationId xmlns:a16="http://schemas.microsoft.com/office/drawing/2014/main" id="{A1B4D6E3-2390-46A0-AF18-7DAE63DBC9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571" y="1825625"/>
            <a:ext cx="6518858" cy="4351338"/>
          </a:xfrm>
          <a:noFill/>
        </p:spPr>
      </p:pic>
    </p:spTree>
    <p:extLst>
      <p:ext uri="{BB962C8B-B14F-4D97-AF65-F5344CB8AC3E}">
        <p14:creationId xmlns:p14="http://schemas.microsoft.com/office/powerpoint/2010/main" val="3454804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Reference List</a:t>
            </a:r>
          </a:p>
        </p:txBody>
      </p:sp>
      <p:sp>
        <p:nvSpPr>
          <p:cNvPr id="3" name="Content Placeholder 2"/>
          <p:cNvSpPr>
            <a:spLocks noGrp="1"/>
          </p:cNvSpPr>
          <p:nvPr>
            <p:ph idx="1"/>
          </p:nvPr>
        </p:nvSpPr>
        <p:spPr/>
        <p:txBody>
          <a:bodyPr>
            <a:normAutofit/>
          </a:bodyPr>
          <a:lstStyle/>
          <a:p>
            <a:pPr marL="0" indent="0">
              <a:buNone/>
            </a:pPr>
            <a:r>
              <a:rPr lang="en-GB" sz="2000" dirty="0">
                <a:latin typeface="Raleway" pitchFamily="2" charset="0"/>
                <a:cs typeface="Arial" panose="020B0604020202020204" pitchFamily="34" charset="0"/>
              </a:rPr>
              <a:t>Elsworthy, E., 2017. Average British attention span is 14 minutes, research finds. </a:t>
            </a:r>
            <a:r>
              <a:rPr lang="en-GB" sz="2000" i="1" dirty="0">
                <a:latin typeface="Raleway" pitchFamily="2" charset="0"/>
                <a:cs typeface="Arial" panose="020B0604020202020204" pitchFamily="34" charset="0"/>
              </a:rPr>
              <a:t>The Independent, </a:t>
            </a:r>
            <a:r>
              <a:rPr lang="en-GB" sz="2000" dirty="0">
                <a:latin typeface="Raleway" pitchFamily="2" charset="0"/>
                <a:cs typeface="Arial" panose="020B0604020202020204" pitchFamily="34" charset="0"/>
              </a:rPr>
              <a:t>28 December. Available at: </a:t>
            </a:r>
            <a:r>
              <a:rPr lang="en-GB" sz="2000" dirty="0">
                <a:latin typeface="Raleway" pitchFamily="2" charset="0"/>
                <a:cs typeface="Arial" panose="020B0604020202020204" pitchFamily="34" charset="0"/>
                <a:hlinkClick r:id="rId2"/>
              </a:rPr>
              <a:t>Https://www.Independent.Co.Uk/news/uk/home-news/attention-span-average-british-person-tuned-in-concentration-mobile-phone-a8131156.Html</a:t>
            </a:r>
            <a:endParaRPr lang="en-GB" sz="2000" dirty="0">
              <a:latin typeface="Raleway" pitchFamily="2" charset="0"/>
              <a:cs typeface="Arial" panose="020B0604020202020204" pitchFamily="34" charset="0"/>
            </a:endParaRPr>
          </a:p>
          <a:p>
            <a:pPr marL="0" indent="0">
              <a:buNone/>
            </a:pPr>
            <a:endParaRPr lang="en-GB" sz="2000" dirty="0">
              <a:latin typeface="Raleway" pitchFamily="2" charset="0"/>
              <a:cs typeface="Arial" panose="020B0604020202020204" pitchFamily="34" charset="0"/>
            </a:endParaRPr>
          </a:p>
          <a:p>
            <a:pPr marL="0" indent="0">
              <a:buNone/>
            </a:pPr>
            <a:r>
              <a:rPr lang="en-GB" sz="2000" dirty="0">
                <a:latin typeface="Raleway" pitchFamily="2" charset="0"/>
                <a:cs typeface="Arial" panose="020B0604020202020204" pitchFamily="34" charset="0"/>
              </a:rPr>
              <a:t>Statista, 2022. </a:t>
            </a:r>
            <a:r>
              <a:rPr lang="en-GB" sz="2000" i="1" dirty="0">
                <a:latin typeface="Raleway" pitchFamily="2" charset="0"/>
                <a:cs typeface="Arial" panose="020B0604020202020204" pitchFamily="34" charset="0"/>
              </a:rPr>
              <a:t>Percentage of undergraduate degrees awarded each grade in the UK 2011-2021</a:t>
            </a:r>
            <a:r>
              <a:rPr lang="en-GB" sz="2000" dirty="0">
                <a:latin typeface="Raleway" pitchFamily="2" charset="0"/>
                <a:cs typeface="Arial" panose="020B0604020202020204" pitchFamily="34" charset="0"/>
              </a:rPr>
              <a:t> [online] Available at </a:t>
            </a:r>
            <a:r>
              <a:rPr lang="en-GB" sz="2000" dirty="0">
                <a:latin typeface="Raleway" pitchFamily="2" charset="0"/>
                <a:cs typeface="Arial" panose="020B0604020202020204" pitchFamily="34" charset="0"/>
                <a:hlinkClick r:id="rId3"/>
              </a:rPr>
              <a:t>https://www.statista.com/statistics/676995/university-degree-awards-uk/#:~:text=In%202018%2C%20approximately%2049%20percent,the%20eleventh%2Dhighest%20in%20Europe</a:t>
            </a:r>
            <a:r>
              <a:rPr lang="en-GB" sz="2000" dirty="0">
                <a:latin typeface="Raleway" pitchFamily="2" charset="0"/>
                <a:cs typeface="Arial" panose="020B0604020202020204" pitchFamily="34" charset="0"/>
              </a:rPr>
              <a:t> [Accessed 22 July 2022].</a:t>
            </a:r>
          </a:p>
          <a:p>
            <a:pPr marL="0" indent="0">
              <a:buNone/>
            </a:pPr>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792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034C-CEC8-42F6-A943-0739D9630259}"/>
              </a:ext>
            </a:extLst>
          </p:cNvPr>
          <p:cNvSpPr>
            <a:spLocks noGrp="1"/>
          </p:cNvSpPr>
          <p:nvPr>
            <p:ph type="title"/>
          </p:nvPr>
        </p:nvSpPr>
        <p:spPr/>
        <p:txBody>
          <a:bodyPr/>
          <a:lstStyle/>
          <a:p>
            <a:r>
              <a:rPr lang="en-GB"/>
              <a:t>How will I be assessed?</a:t>
            </a:r>
          </a:p>
        </p:txBody>
      </p:sp>
      <p:sp>
        <p:nvSpPr>
          <p:cNvPr id="3" name="Content Placeholder 2">
            <a:extLst>
              <a:ext uri="{FF2B5EF4-FFF2-40B4-BE49-F238E27FC236}">
                <a16:creationId xmlns:a16="http://schemas.microsoft.com/office/drawing/2014/main" id="{2D0F95F3-4B80-4304-9EF3-2FC0F5263FA6}"/>
              </a:ext>
            </a:extLst>
          </p:cNvPr>
          <p:cNvSpPr>
            <a:spLocks noGrp="1"/>
          </p:cNvSpPr>
          <p:nvPr>
            <p:ph idx="1"/>
          </p:nvPr>
        </p:nvSpPr>
        <p:spPr/>
        <p:txBody>
          <a:bodyPr vert="horz" lIns="91440" tIns="45720" rIns="91440" bIns="45720" rtlCol="0" anchor="t">
            <a:normAutofit lnSpcReduction="10000"/>
          </a:bodyPr>
          <a:lstStyle/>
          <a:p>
            <a:pPr marL="0" indent="0">
              <a:buNone/>
            </a:pPr>
            <a:r>
              <a:rPr lang="en-GB" sz="2800" dirty="0">
                <a:latin typeface="Raleway"/>
              </a:rPr>
              <a:t>Research Skills 1</a:t>
            </a:r>
          </a:p>
          <a:p>
            <a:r>
              <a:rPr lang="en-GB" sz="2800" dirty="0">
                <a:solidFill>
                  <a:schemeClr val="tx1"/>
                </a:solidFill>
                <a:latin typeface="Raleway"/>
              </a:rPr>
              <a:t>Practical assessment – Find an online source and evaluate it.</a:t>
            </a:r>
          </a:p>
          <a:p>
            <a:r>
              <a:rPr lang="en-GB" sz="2800" dirty="0">
                <a:solidFill>
                  <a:schemeClr val="tx1"/>
                </a:solidFill>
                <a:latin typeface="Raleway"/>
              </a:rPr>
              <a:t> Week 11 and 12 in your usual class time</a:t>
            </a:r>
            <a:endParaRPr lang="en-US" dirty="0">
              <a:solidFill>
                <a:schemeClr val="tx1"/>
              </a:solidFill>
            </a:endParaRPr>
          </a:p>
          <a:p>
            <a:pPr marL="0" indent="0">
              <a:buNone/>
            </a:pPr>
            <a:r>
              <a:rPr lang="en-GB" sz="2800" dirty="0">
                <a:solidFill>
                  <a:schemeClr val="tx1"/>
                </a:solidFill>
                <a:latin typeface="Raleway"/>
              </a:rPr>
              <a:t>The practical assessment is 50% of the final grade.</a:t>
            </a:r>
          </a:p>
          <a:p>
            <a:pPr marL="0" indent="0">
              <a:buNone/>
            </a:pPr>
            <a:endParaRPr lang="en-GB" sz="2800" dirty="0">
              <a:solidFill>
                <a:schemeClr val="tx1"/>
              </a:solidFill>
              <a:latin typeface="Raleway"/>
            </a:endParaRPr>
          </a:p>
          <a:p>
            <a:pPr marL="0" indent="0">
              <a:buNone/>
            </a:pPr>
            <a:r>
              <a:rPr lang="en-GB" sz="2800" dirty="0">
                <a:solidFill>
                  <a:schemeClr val="tx1"/>
                </a:solidFill>
                <a:latin typeface="Raleway"/>
              </a:rPr>
              <a:t>Research Skills 2</a:t>
            </a:r>
          </a:p>
          <a:p>
            <a:r>
              <a:rPr lang="en-GB" sz="2800" dirty="0">
                <a:solidFill>
                  <a:schemeClr val="tx1"/>
                </a:solidFill>
                <a:latin typeface="Raleway"/>
              </a:rPr>
              <a:t>Essay (1,500 words)</a:t>
            </a:r>
          </a:p>
          <a:p>
            <a:r>
              <a:rPr lang="en-GB" sz="2800" dirty="0">
                <a:solidFill>
                  <a:schemeClr val="tx1"/>
                </a:solidFill>
                <a:latin typeface="Raleway"/>
              </a:rPr>
              <a:t>Week 13 of </a:t>
            </a:r>
            <a:r>
              <a:rPr lang="en-GB" sz="2800">
                <a:solidFill>
                  <a:schemeClr val="tx1"/>
                </a:solidFill>
                <a:latin typeface="Raleway"/>
              </a:rPr>
              <a:t>trimester 1.  </a:t>
            </a:r>
            <a:endParaRPr lang="en-GB" sz="2800" dirty="0">
              <a:solidFill>
                <a:schemeClr val="tx1"/>
              </a:solidFill>
              <a:latin typeface="Raleway"/>
            </a:endParaRPr>
          </a:p>
          <a:p>
            <a:r>
              <a:rPr lang="en-GB" sz="2800" dirty="0">
                <a:solidFill>
                  <a:schemeClr val="tx1"/>
                </a:solidFill>
              </a:rPr>
              <a:t>The essay is 50% of the final grade.</a:t>
            </a:r>
          </a:p>
        </p:txBody>
      </p:sp>
    </p:spTree>
    <p:extLst>
      <p:ext uri="{BB962C8B-B14F-4D97-AF65-F5344CB8AC3E}">
        <p14:creationId xmlns:p14="http://schemas.microsoft.com/office/powerpoint/2010/main" val="1106941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B2D2-4756-41DB-A9A4-249210EF5C0B}"/>
              </a:ext>
            </a:extLst>
          </p:cNvPr>
          <p:cNvSpPr>
            <a:spLocks noGrp="1"/>
          </p:cNvSpPr>
          <p:nvPr>
            <p:ph type="title"/>
          </p:nvPr>
        </p:nvSpPr>
        <p:spPr/>
        <p:txBody>
          <a:bodyPr/>
          <a:lstStyle/>
          <a:p>
            <a:r>
              <a:rPr lang="en-GB"/>
              <a:t>How will the course help me prepare for the assessment?</a:t>
            </a:r>
          </a:p>
        </p:txBody>
      </p:sp>
      <p:sp>
        <p:nvSpPr>
          <p:cNvPr id="3" name="Content Placeholder 2">
            <a:extLst>
              <a:ext uri="{FF2B5EF4-FFF2-40B4-BE49-F238E27FC236}">
                <a16:creationId xmlns:a16="http://schemas.microsoft.com/office/drawing/2014/main" id="{E0AB23EF-4E3D-4AD6-B260-D1B888DAF80A}"/>
              </a:ext>
            </a:extLst>
          </p:cNvPr>
          <p:cNvSpPr>
            <a:spLocks noGrp="1"/>
          </p:cNvSpPr>
          <p:nvPr>
            <p:ph idx="1"/>
          </p:nvPr>
        </p:nvSpPr>
        <p:spPr>
          <a:xfrm>
            <a:off x="336811" y="1388541"/>
            <a:ext cx="9514855" cy="5163334"/>
          </a:xfrm>
        </p:spPr>
        <p:txBody>
          <a:bodyPr vert="horz" lIns="91440" tIns="45720" rIns="91440" bIns="45720" rtlCol="0" anchor="t">
            <a:noAutofit/>
          </a:bodyPr>
          <a:lstStyle/>
          <a:p>
            <a:pPr marL="0" indent="0">
              <a:buNone/>
            </a:pPr>
            <a:r>
              <a:rPr lang="en-GB" sz="2400" dirty="0"/>
              <a:t>On this course your lecturer will:</a:t>
            </a:r>
          </a:p>
          <a:p>
            <a:r>
              <a:rPr lang="en-GB" sz="2000" dirty="0"/>
              <a:t>Show you how to find sources online using various search strategies. </a:t>
            </a:r>
          </a:p>
          <a:p>
            <a:r>
              <a:rPr lang="en-GB" sz="2000" dirty="0"/>
              <a:t>Provide plenty of practice opportunities so that you can hone your search skills.</a:t>
            </a:r>
          </a:p>
          <a:p>
            <a:r>
              <a:rPr lang="en-GB" sz="2000" dirty="0"/>
              <a:t>Teach you how to evaluate the reliability of a source.</a:t>
            </a:r>
          </a:p>
          <a:p>
            <a:r>
              <a:rPr lang="en-GB" sz="2000" dirty="0"/>
              <a:t>Give you opportunities to practise evaluating sources verbally.</a:t>
            </a:r>
          </a:p>
          <a:p>
            <a:endParaRPr lang="en-GB" sz="2400" dirty="0"/>
          </a:p>
          <a:p>
            <a:pPr marL="0" indent="0">
              <a:buNone/>
            </a:pPr>
            <a:r>
              <a:rPr lang="en-GB" sz="2400" dirty="0"/>
              <a:t>Of course, to get the most out of this course you will need access to a device you can use to conduct online searches and attend class regularly. </a:t>
            </a:r>
          </a:p>
          <a:p>
            <a:pPr marL="0" indent="0">
              <a:buNone/>
            </a:pPr>
            <a:endParaRPr lang="en-GB" sz="2400" dirty="0"/>
          </a:p>
          <a:p>
            <a:pPr marL="0" indent="0">
              <a:buNone/>
            </a:pPr>
            <a:r>
              <a:rPr lang="en-GB" sz="2400" dirty="0"/>
              <a:t>Please note that if you miss a class, it is your responsibility to catch up via the VLE.</a:t>
            </a:r>
          </a:p>
        </p:txBody>
      </p:sp>
    </p:spTree>
    <p:extLst>
      <p:ext uri="{BB962C8B-B14F-4D97-AF65-F5344CB8AC3E}">
        <p14:creationId xmlns:p14="http://schemas.microsoft.com/office/powerpoint/2010/main" val="426153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A80A-90F4-4F20-B55D-A4489D818F0E}"/>
              </a:ext>
            </a:extLst>
          </p:cNvPr>
          <p:cNvSpPr>
            <a:spLocks noGrp="1"/>
          </p:cNvSpPr>
          <p:nvPr>
            <p:ph type="title"/>
          </p:nvPr>
        </p:nvSpPr>
        <p:spPr/>
        <p:txBody>
          <a:bodyPr/>
          <a:lstStyle/>
          <a:p>
            <a:r>
              <a:rPr lang="en-GB" dirty="0"/>
              <a:t>Activity 1: Self-Assessment</a:t>
            </a:r>
          </a:p>
        </p:txBody>
      </p:sp>
      <p:sp>
        <p:nvSpPr>
          <p:cNvPr id="3" name="Content Placeholder 2">
            <a:extLst>
              <a:ext uri="{FF2B5EF4-FFF2-40B4-BE49-F238E27FC236}">
                <a16:creationId xmlns:a16="http://schemas.microsoft.com/office/drawing/2014/main" id="{6FCD936D-7A7F-4E3A-98CE-EEF08A1C8CAB}"/>
              </a:ext>
            </a:extLst>
          </p:cNvPr>
          <p:cNvSpPr>
            <a:spLocks noGrp="1"/>
          </p:cNvSpPr>
          <p:nvPr>
            <p:ph idx="1"/>
          </p:nvPr>
        </p:nvSpPr>
        <p:spPr/>
        <p:txBody>
          <a:bodyPr>
            <a:normAutofit fontScale="92500"/>
          </a:bodyPr>
          <a:lstStyle/>
          <a:p>
            <a:r>
              <a:rPr lang="en-GB" dirty="0"/>
              <a:t>Find out how much you already know about research skills – you may know more than you  think. </a:t>
            </a:r>
          </a:p>
          <a:p>
            <a:endParaRPr lang="en-GB" dirty="0"/>
          </a:p>
          <a:p>
            <a:r>
              <a:rPr lang="en-GB" dirty="0"/>
              <a:t>Download the class handout.</a:t>
            </a:r>
          </a:p>
          <a:p>
            <a:endParaRPr lang="en-GB" dirty="0"/>
          </a:p>
          <a:p>
            <a:r>
              <a:rPr lang="en-GB" dirty="0"/>
              <a:t>Look at the questions on your class handout and decide how confident you feel about these skills. Remember, this is not a test! If you don’t feel at all confident, don’t worry, this course will help you develop your skills and your confidence.</a:t>
            </a:r>
          </a:p>
          <a:p>
            <a:endParaRPr lang="en-GB" dirty="0"/>
          </a:p>
          <a:p>
            <a:r>
              <a:rPr lang="en-GB" dirty="0"/>
              <a:t>If you do feel confident, that’s great! You will be able to develop and hone your skills. </a:t>
            </a:r>
          </a:p>
          <a:p>
            <a:endParaRPr lang="en-GB" dirty="0"/>
          </a:p>
          <a:p>
            <a:r>
              <a:rPr lang="en-GB" dirty="0"/>
              <a:t>We will revisit this at the end of the module and you should see the progress you have made!</a:t>
            </a:r>
          </a:p>
        </p:txBody>
      </p:sp>
    </p:spTree>
    <p:extLst>
      <p:ext uri="{BB962C8B-B14F-4D97-AF65-F5344CB8AC3E}">
        <p14:creationId xmlns:p14="http://schemas.microsoft.com/office/powerpoint/2010/main" val="7251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DC24E-7031-40A2-BC73-8ECFA1B1F562}"/>
              </a:ext>
            </a:extLst>
          </p:cNvPr>
          <p:cNvSpPr>
            <a:spLocks noGrp="1"/>
          </p:cNvSpPr>
          <p:nvPr>
            <p:ph type="title"/>
          </p:nvPr>
        </p:nvSpPr>
        <p:spPr/>
        <p:txBody>
          <a:bodyPr/>
          <a:lstStyle/>
          <a:p>
            <a:r>
              <a:rPr lang="en-GB" dirty="0"/>
              <a:t>Activity 2: Getting to know your classmates</a:t>
            </a:r>
          </a:p>
        </p:txBody>
      </p:sp>
      <p:sp>
        <p:nvSpPr>
          <p:cNvPr id="3" name="Content Placeholder 2">
            <a:extLst>
              <a:ext uri="{FF2B5EF4-FFF2-40B4-BE49-F238E27FC236}">
                <a16:creationId xmlns:a16="http://schemas.microsoft.com/office/drawing/2014/main" id="{5F96A58A-AD57-4FEB-97F1-553C4BCEE971}"/>
              </a:ext>
            </a:extLst>
          </p:cNvPr>
          <p:cNvSpPr>
            <a:spLocks noGrp="1"/>
          </p:cNvSpPr>
          <p:nvPr>
            <p:ph idx="1"/>
          </p:nvPr>
        </p:nvSpPr>
        <p:spPr/>
        <p:txBody>
          <a:bodyPr>
            <a:normAutofit fontScale="92500"/>
          </a:bodyPr>
          <a:lstStyle/>
          <a:p>
            <a:r>
              <a:rPr lang="en-GB" sz="2800" dirty="0"/>
              <a:t>Friends made at university often become life-long friends.</a:t>
            </a:r>
          </a:p>
          <a:p>
            <a:pPr marL="0" indent="0">
              <a:buNone/>
            </a:pPr>
            <a:r>
              <a:rPr lang="en-GB" sz="2800" dirty="0"/>
              <a:t> </a:t>
            </a:r>
          </a:p>
          <a:p>
            <a:r>
              <a:rPr lang="en-GB" sz="2800" dirty="0"/>
              <a:t>This is because you are sharing a fairly intense, unique experience. </a:t>
            </a:r>
          </a:p>
          <a:p>
            <a:pPr marL="0" indent="0">
              <a:buNone/>
            </a:pPr>
            <a:endParaRPr lang="en-GB" sz="2800" dirty="0"/>
          </a:p>
          <a:p>
            <a:r>
              <a:rPr lang="en-GB" sz="2800" dirty="0"/>
              <a:t>University classmates often form part of your professional network.</a:t>
            </a:r>
          </a:p>
          <a:p>
            <a:pPr marL="0" indent="0">
              <a:buNone/>
            </a:pPr>
            <a:endParaRPr lang="en-GB" sz="2800" dirty="0"/>
          </a:p>
          <a:p>
            <a:r>
              <a:rPr lang="en-GB" sz="2800" dirty="0"/>
              <a:t>In groups, find out as much as you can about your classmates. You can use the questions on the handout to help you if you can’t think of what to say!</a:t>
            </a:r>
          </a:p>
          <a:p>
            <a:pPr marL="0" indent="0">
              <a:buNone/>
            </a:pPr>
            <a:endParaRPr lang="en-GB" sz="2800" dirty="0"/>
          </a:p>
          <a:p>
            <a:pPr marL="0" indent="0">
              <a:buNone/>
            </a:pPr>
            <a:endParaRPr lang="en-GB" dirty="0"/>
          </a:p>
        </p:txBody>
      </p:sp>
    </p:spTree>
    <p:extLst>
      <p:ext uri="{BB962C8B-B14F-4D97-AF65-F5344CB8AC3E}">
        <p14:creationId xmlns:p14="http://schemas.microsoft.com/office/powerpoint/2010/main" val="291383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46485-29D9-4C22-90BC-3DE7EC7CF7C7}"/>
              </a:ext>
            </a:extLst>
          </p:cNvPr>
          <p:cNvSpPr>
            <a:spLocks noGrp="1"/>
          </p:cNvSpPr>
          <p:nvPr>
            <p:ph type="title"/>
          </p:nvPr>
        </p:nvSpPr>
        <p:spPr/>
        <p:txBody>
          <a:bodyPr/>
          <a:lstStyle/>
          <a:p>
            <a:r>
              <a:rPr lang="en-GB" dirty="0"/>
              <a:t>Navigating the Research skills 1 VLE page</a:t>
            </a:r>
          </a:p>
        </p:txBody>
      </p:sp>
      <p:sp>
        <p:nvSpPr>
          <p:cNvPr id="3" name="Content Placeholder 2">
            <a:extLst>
              <a:ext uri="{FF2B5EF4-FFF2-40B4-BE49-F238E27FC236}">
                <a16:creationId xmlns:a16="http://schemas.microsoft.com/office/drawing/2014/main" id="{24A71DA5-4FD7-44BF-A143-A34174820D3F}"/>
              </a:ext>
            </a:extLst>
          </p:cNvPr>
          <p:cNvSpPr>
            <a:spLocks noGrp="1"/>
          </p:cNvSpPr>
          <p:nvPr>
            <p:ph idx="1"/>
          </p:nvPr>
        </p:nvSpPr>
        <p:spPr/>
        <p:txBody>
          <a:bodyPr>
            <a:normAutofit fontScale="85000" lnSpcReduction="20000"/>
          </a:bodyPr>
          <a:lstStyle/>
          <a:p>
            <a:r>
              <a:rPr lang="en-GB" dirty="0"/>
              <a:t>Each Module has a VLE page. This is where you can find all the information you need about your module.</a:t>
            </a:r>
          </a:p>
          <a:p>
            <a:endParaRPr lang="en-GB" dirty="0"/>
          </a:p>
          <a:p>
            <a:r>
              <a:rPr lang="en-GB" dirty="0"/>
              <a:t>Watch the short video which will show you around our module page.</a:t>
            </a:r>
          </a:p>
          <a:p>
            <a:pPr marL="0" indent="0">
              <a:buNone/>
            </a:pPr>
            <a:endParaRPr lang="en-GB" dirty="0"/>
          </a:p>
          <a:p>
            <a:r>
              <a:rPr lang="en-GB" dirty="0"/>
              <a:t>You will find out:</a:t>
            </a:r>
          </a:p>
          <a:p>
            <a:pPr marL="457200" indent="-457200">
              <a:buAutoNum type="arabicPeriod"/>
            </a:pPr>
            <a:r>
              <a:rPr lang="en-GB" dirty="0"/>
              <a:t>Where to find the class materials</a:t>
            </a:r>
          </a:p>
          <a:p>
            <a:pPr marL="457200" indent="-457200">
              <a:buAutoNum type="arabicPeriod"/>
            </a:pPr>
            <a:r>
              <a:rPr lang="en-GB" dirty="0"/>
              <a:t>Where to find the answers</a:t>
            </a:r>
          </a:p>
          <a:p>
            <a:pPr marL="457200" indent="-457200">
              <a:buAutoNum type="arabicPeriod"/>
            </a:pPr>
            <a:r>
              <a:rPr lang="en-GB" dirty="0"/>
              <a:t>What quizzes look like</a:t>
            </a:r>
          </a:p>
          <a:p>
            <a:pPr marL="457200" indent="-457200">
              <a:buAutoNum type="arabicPeriod"/>
            </a:pPr>
            <a:r>
              <a:rPr lang="en-GB" dirty="0"/>
              <a:t>Where to find the videos which go with the classes</a:t>
            </a:r>
          </a:p>
          <a:p>
            <a:pPr marL="457200" indent="-457200">
              <a:buAutoNum type="arabicPeriod"/>
            </a:pPr>
            <a:r>
              <a:rPr lang="en-GB" dirty="0"/>
              <a:t>Where to find module information (including course dates)</a:t>
            </a:r>
          </a:p>
          <a:p>
            <a:pPr marL="457200" indent="-457200">
              <a:buAutoNum type="arabicPeriod"/>
            </a:pPr>
            <a:r>
              <a:rPr lang="en-GB" dirty="0"/>
              <a:t>Where to find your textbook</a:t>
            </a:r>
          </a:p>
          <a:p>
            <a:pPr marL="457200" indent="-457200">
              <a:buAutoNum type="arabicPeriod"/>
            </a:pPr>
            <a:r>
              <a:rPr lang="en-GB" dirty="0"/>
              <a:t>Where to access the library</a:t>
            </a:r>
          </a:p>
          <a:p>
            <a:pPr marL="457200" indent="-457200">
              <a:buAutoNum type="arabicPeriod"/>
            </a:pPr>
            <a:r>
              <a:rPr lang="en-GB" dirty="0"/>
              <a:t>Where to find assessment information</a:t>
            </a:r>
          </a:p>
          <a:p>
            <a:pPr marL="457200" indent="-457200">
              <a:buAutoNum type="arabicPeriod"/>
            </a:pPr>
            <a:r>
              <a:rPr lang="en-GB" dirty="0"/>
              <a:t>Where to find extra resources</a:t>
            </a:r>
          </a:p>
        </p:txBody>
      </p:sp>
    </p:spTree>
    <p:extLst>
      <p:ext uri="{BB962C8B-B14F-4D97-AF65-F5344CB8AC3E}">
        <p14:creationId xmlns:p14="http://schemas.microsoft.com/office/powerpoint/2010/main" val="1290737162"/>
      </p:ext>
    </p:extLst>
  </p:cSld>
  <p:clrMapOvr>
    <a:masterClrMapping/>
  </p:clrMapOvr>
</p:sld>
</file>

<file path=ppt/theme/theme1.xml><?xml version="1.0" encoding="utf-8"?>
<a:theme xmlns:a="http://schemas.openxmlformats.org/drawingml/2006/main" name="1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10.xml><?xml version="1.0" encoding="utf-8"?>
<a:theme xmlns:a="http://schemas.openxmlformats.org/drawingml/2006/main" name="5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75FAC93E-A26F-3241-BA46-DEED47B52DDE}"/>
    </a:ext>
  </a:extLst>
</a:theme>
</file>

<file path=ppt/theme/theme11.xml><?xml version="1.0" encoding="utf-8"?>
<a:theme xmlns:a="http://schemas.openxmlformats.org/drawingml/2006/main" name="3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F31109E8-2D50-334C-B5FF-1B95CD1B0FB3}"/>
    </a:ext>
  </a:extLst>
</a:theme>
</file>

<file path=ppt/theme/theme12.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13.xml><?xml version="1.0" encoding="utf-8"?>
<a:theme xmlns:a="http://schemas.openxmlformats.org/drawingml/2006/main" name="1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0534CDA4-EA1B-C842-8FF4-88C2717F7318}"/>
    </a:ext>
  </a:extLst>
</a:theme>
</file>

<file path=ppt/theme/theme14.xml><?xml version="1.0" encoding="utf-8"?>
<a:theme xmlns:a="http://schemas.openxmlformats.org/drawingml/2006/main" name="4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C4212CE-6235-AA4D-B53A-0A91C1307EE2}"/>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R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18F76D1-64CC-194D-AE7A-748264969F73}"/>
    </a:ext>
  </a:extLst>
</a:theme>
</file>

<file path=ppt/theme/theme7.xml><?xml version="1.0" encoding="utf-8"?>
<a:theme xmlns:a="http://schemas.openxmlformats.org/drawingml/2006/main" name="2_AR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docProps/app.xml><?xml version="1.0" encoding="utf-8"?>
<Properties xmlns="http://schemas.openxmlformats.org/officeDocument/2006/extended-properties" xmlns:vt="http://schemas.openxmlformats.org/officeDocument/2006/docPropsVTypes">
  <Template>Group work</Template>
  <TotalTime>5104</TotalTime>
  <Words>2921</Words>
  <Application>Microsoft Office PowerPoint</Application>
  <PresentationFormat>Widescreen</PresentationFormat>
  <Paragraphs>294</Paragraphs>
  <Slides>45</Slides>
  <Notes>4</Notes>
  <HiddenSlides>0</HiddenSlides>
  <MMClips>0</MMClips>
  <ScaleCrop>false</ScaleCrop>
  <HeadingPairs>
    <vt:vector size="6" baseType="variant">
      <vt:variant>
        <vt:lpstr>Fonts Used</vt:lpstr>
      </vt:variant>
      <vt:variant>
        <vt:i4>6</vt:i4>
      </vt:variant>
      <vt:variant>
        <vt:lpstr>Theme</vt:lpstr>
      </vt:variant>
      <vt:variant>
        <vt:i4>14</vt:i4>
      </vt:variant>
      <vt:variant>
        <vt:lpstr>Slide Titles</vt:lpstr>
      </vt:variant>
      <vt:variant>
        <vt:i4>45</vt:i4>
      </vt:variant>
    </vt:vector>
  </HeadingPairs>
  <TitlesOfParts>
    <vt:vector size="65" baseType="lpstr">
      <vt:lpstr>Arial</vt:lpstr>
      <vt:lpstr>ARU Raisonne DemiBold</vt:lpstr>
      <vt:lpstr>Calibri</vt:lpstr>
      <vt:lpstr>Raleway</vt:lpstr>
      <vt:lpstr>Source Sans Pro</vt:lpstr>
      <vt:lpstr>Stag Medium</vt:lpstr>
      <vt:lpstr>1_staff_template_ppt</vt:lpstr>
      <vt:lpstr>ARU</vt:lpstr>
      <vt:lpstr>2_Office Theme</vt:lpstr>
      <vt:lpstr>1_ARU</vt:lpstr>
      <vt:lpstr>3_Office Theme</vt:lpstr>
      <vt:lpstr>2_ARU Brand</vt:lpstr>
      <vt:lpstr>2_ARU</vt:lpstr>
      <vt:lpstr>4_Office Theme</vt:lpstr>
      <vt:lpstr>2_staff_template_ppt</vt:lpstr>
      <vt:lpstr>5_ARU Brand</vt:lpstr>
      <vt:lpstr>3_ARU Brand</vt:lpstr>
      <vt:lpstr>ARU Brand</vt:lpstr>
      <vt:lpstr>1_ARU Brand</vt:lpstr>
      <vt:lpstr>4_ARU Brand</vt:lpstr>
      <vt:lpstr>Research Skills 1</vt:lpstr>
      <vt:lpstr>Learning Outcomes</vt:lpstr>
      <vt:lpstr>Articulation</vt:lpstr>
      <vt:lpstr>Module overview: What will I learn in this course?</vt:lpstr>
      <vt:lpstr>How will I be assessed?</vt:lpstr>
      <vt:lpstr>How will the course help me prepare for the assessment?</vt:lpstr>
      <vt:lpstr>Activity 1: Self-Assessment</vt:lpstr>
      <vt:lpstr>Activity 2: Getting to know your classmates</vt:lpstr>
      <vt:lpstr>Navigating the Research skills 1 VLE page</vt:lpstr>
      <vt:lpstr>Activity 3 - Navigating the Research Skills 1 VLE page</vt:lpstr>
      <vt:lpstr>Activity 3 Answers</vt:lpstr>
      <vt:lpstr>Lectures</vt:lpstr>
      <vt:lpstr>How to get the most out of lectures</vt:lpstr>
      <vt:lpstr>How to get the most out of lectures</vt:lpstr>
      <vt:lpstr>Activity 4: Ground Rules</vt:lpstr>
      <vt:lpstr>Share your ideas with the class</vt:lpstr>
      <vt:lpstr>Role of the Lecturer</vt:lpstr>
      <vt:lpstr>Role of the Student</vt:lpstr>
      <vt:lpstr>Role of the Student</vt:lpstr>
      <vt:lpstr>University Life – Getting the most out of it </vt:lpstr>
      <vt:lpstr>Personal Skills – Be Confident</vt:lpstr>
      <vt:lpstr>Activity 5: Identifying current skills and qualities </vt:lpstr>
      <vt:lpstr>Motivation</vt:lpstr>
      <vt:lpstr>Activity 6: Motivation</vt:lpstr>
      <vt:lpstr>The VLE</vt:lpstr>
      <vt:lpstr>How to access the VLE</vt:lpstr>
      <vt:lpstr>Select VLE</vt:lpstr>
      <vt:lpstr>Access to VLE</vt:lpstr>
      <vt:lpstr>Your Modules</vt:lpstr>
      <vt:lpstr>Inside My Modules As well as the modules you are studying, you will also find the following:</vt:lpstr>
      <vt:lpstr>This is your VLE home screen</vt:lpstr>
      <vt:lpstr>PowerPoint Presentation</vt:lpstr>
      <vt:lpstr>My Modules  - Learning Resources Online Live Support</vt:lpstr>
      <vt:lpstr>My Modules  - Learning Resources - Online Live Support</vt:lpstr>
      <vt:lpstr>My Modules - iCentre</vt:lpstr>
      <vt:lpstr>My Modules - Wellbeing </vt:lpstr>
      <vt:lpstr>My Modules - Academic Support</vt:lpstr>
      <vt:lpstr>My Modules- Student Advice – Director of Studies Office</vt:lpstr>
      <vt:lpstr>Quick Links You can also use the drop down menu – English Language and the investment club are useful links for now.  We will look at Turnitin Practise later in the course .</vt:lpstr>
      <vt:lpstr>My ARUL – this is the web-based version of the My ARUL App                                                                       Use your VLE username and password here.  </vt:lpstr>
      <vt:lpstr>myARUL</vt:lpstr>
      <vt:lpstr>FAQ - Where to get help – who to ask</vt:lpstr>
      <vt:lpstr>Homework</vt:lpstr>
      <vt:lpstr>Q&amp;A</vt:lpstr>
      <vt:lpstr>Reference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and Professional Skills</dc:title>
  <dc:creator>Louise Hadley</dc:creator>
  <cp:lastModifiedBy>Michael Willshere</cp:lastModifiedBy>
  <cp:revision>77</cp:revision>
  <dcterms:created xsi:type="dcterms:W3CDTF">2018-07-02T10:06:43Z</dcterms:created>
  <dcterms:modified xsi:type="dcterms:W3CDTF">2023-05-04T17:10:18Z</dcterms:modified>
</cp:coreProperties>
</file>